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0" r:id="rId17"/>
    <p:sldId id="272" r:id="rId18"/>
    <p:sldId id="269" r:id="rId19"/>
    <p:sldId id="271" r:id="rId20"/>
    <p:sldId id="274" r:id="rId21"/>
    <p:sldId id="275" r:id="rId22"/>
    <p:sldId id="273" r:id="rId23"/>
    <p:sldId id="277" r:id="rId24"/>
    <p:sldId id="278" r:id="rId25"/>
    <p:sldId id="27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2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908D0-167D-3232-0340-C52CEB82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A78081-8830-3364-8FF3-D332C8A32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44FA0-5AD1-A9AE-A702-62CB59DE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B48CF-8FA2-2DDE-286B-0A0D311C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58D25-0512-6B4C-9727-56F69E7A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691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3CD2C-4241-C6ED-8CC9-74A55E32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82371-935B-43D7-FE1E-978AAD3F3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7DE1A-A765-91E4-76B8-CC0D7542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80F68-D37A-F30A-8545-4DC9642C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CB51F-5885-2A99-6402-831EBD52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90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04E9A6-F76D-1D6F-1CC8-7A0048790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FF0F1B-96EF-85CB-1A73-2F90363CC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C81C5-0425-AB3E-3338-370F5E97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A8B03-F137-2DD1-C8BD-A0C3D361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AF24D-35EB-169E-7A05-0BAD375D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99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7BFCF-24F7-3C58-25B8-3136A8B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D61AA-46C2-C0A5-CFF0-4C9A43053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46E72C-5BEC-F2E4-C01D-F8351D06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D5EC3-7095-61D9-7465-B15F6B75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F8E79-2D24-6CC9-88D8-8F050153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937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A39DA-BA34-0830-A5BF-E757FA81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5BA94-AFB2-6896-510B-14C7DD7C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F5C9-7E99-90B2-218A-FC280F40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F52B6-FC11-DD10-6418-0EC37D88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E8595-BB82-CDAF-FAA1-A5114BAD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827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D9551-C577-F43F-3994-6047E044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0BCB4A-9696-ADCA-0EB7-C349664F5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5E1CD-56B8-9154-F37D-08DDA11AA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0BDAA4-A9D5-D3C9-60B9-027815B2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02CB26-C3F6-7637-D146-C39086A6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F11A6-63BD-38D1-C77D-2AE4B390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321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D13E2-1AB8-8D59-C965-A09848BA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40EA01-D242-DD93-EF5E-7ED585733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10D908-C22B-FD63-4277-C1AB97E06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D0F43-D742-8F4A-7296-0645CDABD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F0D3A1-5925-EF9A-0903-82E7931A8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913A6B-0FE8-DCE0-4741-15A07DC1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F80A59-9D39-D127-A2D1-2AE9177A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1AE8B7-7677-B9C6-6731-28441439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156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D0ACC-B4B8-9A3B-B521-20DE4B4D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4F9FC-DD95-C4CB-81E3-AAB57B78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3F81D-B61F-8E5F-756B-B8039DC0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5AA0A7-84C6-854F-DCEA-B019E3F9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25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A4AE95-98E8-94B6-9EBA-468613DB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15770B-45C8-F88C-BC91-5EEEA34B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4D42E-A0BE-302B-DBBA-12E5F9B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023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38E90-8F5A-5418-B873-4FE0DE1A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92B769-F2CC-EE9C-940C-2C980096D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9B1E9B-930E-340B-2765-CC4F9F29C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F23DD-64F7-73BE-9E84-9142BAA7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619E06-54F1-8071-BAC2-864A86B6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4A0C4-E52F-740C-3837-2DBE68E6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66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C4064-8293-325F-49C6-CDC5C426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4362CB-B358-5EAA-7F31-5A5869559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84E515-F541-E3BA-A324-54E09378A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F5F1E-1DEC-B33F-22CB-FC191654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C1B024-B5A8-D9A2-61A3-EEBC7CC3B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5D4FE-C4FC-461D-49B2-A8F73748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99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19F6C3-79F3-9467-9F92-106AE20D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6B655-2F50-7966-2128-C934C9D44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A3192-4F02-6259-8A01-10249A11C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Tuesday, July 4,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4A96D-5063-93C4-C195-58D715878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3721C-D870-03DF-D334-405E5C757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7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90.png"/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12" Type="http://schemas.openxmlformats.org/officeDocument/2006/relationships/image" Target="../media/image83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7.png"/><Relationship Id="rId10" Type="http://schemas.openxmlformats.org/officeDocument/2006/relationships/image" Target="../media/image79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0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2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2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240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851" y="1353485"/>
            <a:ext cx="5006582" cy="339708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팔각형 </a:t>
            </a:r>
            <a:r>
              <a:rPr lang="en-US" altLang="ko-KR" sz="4800" dirty="0"/>
              <a:t>5</a:t>
            </a:r>
            <a:r>
              <a:rPr lang="ko-KR" altLang="en-US" sz="4800" dirty="0"/>
              <a:t>층 </a:t>
            </a:r>
            <a:br>
              <a:rPr lang="en-US" altLang="ko-KR" sz="4800" dirty="0"/>
            </a:br>
            <a:r>
              <a:rPr lang="ko-KR" altLang="en-US" sz="4800" dirty="0" err="1"/>
              <a:t>액추에이터의</a:t>
            </a:r>
            <a:br>
              <a:rPr lang="en-US" altLang="ko-KR" sz="4800" dirty="0"/>
            </a:br>
            <a:r>
              <a:rPr lang="ko-KR" altLang="en-US" sz="4800" dirty="0"/>
              <a:t>내부 공간</a:t>
            </a:r>
            <a:br>
              <a:rPr lang="en-US" altLang="ko-KR" sz="4800" dirty="0"/>
            </a:br>
            <a:r>
              <a:rPr lang="ko-KR" altLang="en-US" sz="4800" dirty="0"/>
              <a:t>부피 구하는 과정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9BE89-D05F-0382-D2E0-1E6BB93A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04" y="797521"/>
            <a:ext cx="3730810" cy="5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7835" y="323134"/>
            <a:ext cx="7033116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    는         와        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개씩</a:t>
                </a:r>
                <a:r>
                  <a:rPr lang="en-US" altLang="ko-KR" dirty="0"/>
                  <a:t>,        </a:t>
                </a:r>
                <a:r>
                  <a:rPr lang="ko-KR" altLang="en-US" dirty="0"/>
                  <a:t>와       가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개씩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        의 부피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blipFill>
                <a:blip r:embed="rId3"/>
                <a:stretch>
                  <a:fillRect l="-478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897C44EE-84BF-E044-4609-591F4F1E9BD5}"/>
              </a:ext>
            </a:extLst>
          </p:cNvPr>
          <p:cNvSpPr/>
          <p:nvPr/>
        </p:nvSpPr>
        <p:spPr>
          <a:xfrm>
            <a:off x="674974" y="2709606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99F132-4C46-E101-2CF6-1266B67681C2}"/>
              </a:ext>
            </a:extLst>
          </p:cNvPr>
          <p:cNvSpPr/>
          <p:nvPr/>
        </p:nvSpPr>
        <p:spPr>
          <a:xfrm>
            <a:off x="1557443" y="2709606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B41075-5206-DF68-F990-651A3E1AFC7D}"/>
              </a:ext>
            </a:extLst>
          </p:cNvPr>
          <p:cNvSpPr/>
          <p:nvPr/>
        </p:nvSpPr>
        <p:spPr>
          <a:xfrm>
            <a:off x="2400655" y="270960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28B721-8D0B-74EA-581E-A8D9E338F73B}"/>
              </a:ext>
            </a:extLst>
          </p:cNvPr>
          <p:cNvSpPr/>
          <p:nvPr/>
        </p:nvSpPr>
        <p:spPr>
          <a:xfrm>
            <a:off x="4036485" y="270960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70BA43-BF80-30D1-3FA6-C8882ED16D87}"/>
              </a:ext>
            </a:extLst>
          </p:cNvPr>
          <p:cNvSpPr/>
          <p:nvPr/>
        </p:nvSpPr>
        <p:spPr>
          <a:xfrm>
            <a:off x="4782818" y="270960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1A44E4-86B1-CA36-2A32-E620C90F6C0A}"/>
              </a:ext>
            </a:extLst>
          </p:cNvPr>
          <p:cNvSpPr/>
          <p:nvPr/>
        </p:nvSpPr>
        <p:spPr>
          <a:xfrm>
            <a:off x="1362485" y="3215037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271279E-92A5-79C9-F785-4F8A8C11ABF3}"/>
              </a:ext>
            </a:extLst>
          </p:cNvPr>
          <p:cNvSpPr/>
          <p:nvPr/>
        </p:nvSpPr>
        <p:spPr>
          <a:xfrm>
            <a:off x="4412635" y="4836689"/>
            <a:ext cx="3157937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DCD2A-2110-383A-6B6F-D6508687D099}"/>
              </a:ext>
            </a:extLst>
          </p:cNvPr>
          <p:cNvGrpSpPr/>
          <p:nvPr/>
        </p:nvGrpSpPr>
        <p:grpSpPr>
          <a:xfrm>
            <a:off x="8720134" y="1260470"/>
            <a:ext cx="2290516" cy="2243821"/>
            <a:chOff x="1507721" y="2801283"/>
            <a:chExt cx="3766462" cy="36896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53BF5F-B6B4-989F-492D-72CC892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EF65D5E3-1F15-207F-5BC3-4BA93C0FC200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95ADA8-8BC6-42C2-B827-E1AF0802E865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8346371F-4F3F-B47B-ED02-0A885AB7F6F7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2C3543-2CA6-6112-32C7-D54C23C52542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99307A62-E598-AADA-EF83-5444AA049CB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B8D10F-83F3-E86F-4156-C1E6CA26838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5" name="액자 44">
              <a:extLst>
                <a:ext uri="{FF2B5EF4-FFF2-40B4-BE49-F238E27FC236}">
                  <a16:creationId xmlns:a16="http://schemas.microsoft.com/office/drawing/2014/main" id="{FA49C665-E918-CF5C-9902-B8EF09220E82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F1676DD-62BE-0215-4782-A6DF68AE7DC3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8" name="액자 47">
              <a:extLst>
                <a:ext uri="{FF2B5EF4-FFF2-40B4-BE49-F238E27FC236}">
                  <a16:creationId xmlns:a16="http://schemas.microsoft.com/office/drawing/2014/main" id="{C1877E8C-2FFB-50F8-0276-DC49A45784F7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ABE94D1D-9253-7783-1B01-44917A11EAA2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EF4C777C-D464-C142-7B79-936A9702978C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액자 50">
              <a:extLst>
                <a:ext uri="{FF2B5EF4-FFF2-40B4-BE49-F238E27FC236}">
                  <a16:creationId xmlns:a16="http://schemas.microsoft.com/office/drawing/2014/main" id="{51071F64-9A1A-E737-4AFD-087DC4CA07CC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44766D-2EB9-4E4B-2CA2-CD449C0D6410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D6DE76-4812-E863-7E6B-52E8D2765677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6D3802-78F4-24B0-4EF2-D7923A7F5CA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04C4CF-B34C-006A-07E6-1F9B8A3D32E6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E75B0838-C9A3-1DF0-A678-5E2AA24488C1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8A89265-FB7F-718D-230C-C6C57FE51869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C8954AC-DE47-2334-4BDC-F5C5101737AF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BD67255-1E65-9A93-D155-3B5FCEAD75D6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57736B7E-A84D-60FE-49E6-1F1506736BD2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6F708CAF-FCDA-72E9-4739-17891D89BA23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BEFA9B-E2E2-9AF9-2628-FD2EA3682267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14B37D1C-D5A0-4952-89AD-B970A10B897B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FED085B-45D5-0060-C2B6-6CEDEBEB6061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D4DEF9-6AAD-276C-F793-EFC825EBD008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E50E8F0-ED03-BB83-8DDD-219C6F1FDBB7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FC5EFD5-607B-FE4E-FED7-F96E98F67DDD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06184C0-95D4-4F36-0CC3-E44437A9E964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A3DF8C9-2847-4593-E2D6-A34ADC9D1D92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DDF0895-477E-A934-1B38-AB885B224477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3FD2D36-9BBA-60FA-5D16-15CA40C1B09E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52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7324" y="323134"/>
            <a:ext cx="709362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따라서 </a:t>
                </a:r>
                <a:r>
                  <a:rPr lang="ko-KR" altLang="en-US" err="1"/>
                  <a:t>액추에이터</a:t>
                </a:r>
                <a:r>
                  <a:rPr lang="ko-KR" altLang="en-US"/>
                  <a:t> </a:t>
                </a:r>
                <a:r>
                  <a:rPr lang="en-US" altLang="ko-KR"/>
                  <a:t>1</a:t>
                </a:r>
                <a:r>
                  <a:rPr lang="ko-KR" altLang="en-US"/>
                  <a:t>층의 내부 부피는 </a:t>
                </a:r>
                <a:endParaRPr lang="en-US" altLang="ko-KR"/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blipFill>
                <a:blip r:embed="rId5"/>
                <a:stretch>
                  <a:fillRect l="-478" t="-2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액자 3">
            <a:extLst>
              <a:ext uri="{FF2B5EF4-FFF2-40B4-BE49-F238E27FC236}">
                <a16:creationId xmlns:a16="http://schemas.microsoft.com/office/drawing/2014/main" id="{41BA9ECF-2C31-10C8-68A1-E996F0D712FA}"/>
              </a:ext>
            </a:extLst>
          </p:cNvPr>
          <p:cNvSpPr/>
          <p:nvPr/>
        </p:nvSpPr>
        <p:spPr>
          <a:xfrm>
            <a:off x="3063469" y="5207667"/>
            <a:ext cx="6039280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8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5163" y="323134"/>
            <a:ext cx="695578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층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패턴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액추에이터는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n-1</a:t>
                </a:r>
                <a:r>
                  <a:rPr lang="ko-KR" altLang="en-US" dirty="0"/>
                  <a:t>개의 링과 상판과 하판이 결합함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blipFill>
                <a:blip r:embed="rId2"/>
                <a:stretch>
                  <a:fillRect l="-425" t="-2128" b="-4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A819F9-6A45-334F-2571-BBB518DA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8" y="3568226"/>
            <a:ext cx="4444109" cy="27240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CEE832-9109-04FF-C93C-80B1D5DE5B67}"/>
              </a:ext>
            </a:extLst>
          </p:cNvPr>
          <p:cNvCxnSpPr>
            <a:cxnSpLocks/>
          </p:cNvCxnSpPr>
          <p:nvPr/>
        </p:nvCxnSpPr>
        <p:spPr>
          <a:xfrm flipV="1">
            <a:off x="4945163" y="4728778"/>
            <a:ext cx="0" cy="4207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8C9903-B4F3-121A-1325-FEE326D1DAAE}"/>
              </a:ext>
            </a:extLst>
          </p:cNvPr>
          <p:cNvSpPr txBox="1"/>
          <p:nvPr/>
        </p:nvSpPr>
        <p:spPr>
          <a:xfrm>
            <a:off x="2930523" y="4780184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높이 </a:t>
            </a:r>
            <a:r>
              <a:rPr lang="en-US" altLang="ko-KR">
                <a:solidFill>
                  <a:schemeClr val="bg1"/>
                </a:solidFill>
              </a:rPr>
              <a:t>= s = 3.4 mm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7DB61E-6C2E-2270-1F5B-B3F8EAD43C44}"/>
              </a:ext>
            </a:extLst>
          </p:cNvPr>
          <p:cNvCxnSpPr>
            <a:cxnSpLocks/>
          </p:cNvCxnSpPr>
          <p:nvPr/>
        </p:nvCxnSpPr>
        <p:spPr>
          <a:xfrm>
            <a:off x="2310063" y="4124907"/>
            <a:ext cx="113745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E04ED-0D75-59F0-41A8-8B7F2BCEE550}"/>
              </a:ext>
            </a:extLst>
          </p:cNvPr>
          <p:cNvSpPr txBox="1"/>
          <p:nvPr/>
        </p:nvSpPr>
        <p:spPr>
          <a:xfrm>
            <a:off x="2067909" y="4359446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R = 20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링 내부 부피는 </a:t>
                </a:r>
                <a:r>
                  <a:rPr lang="ko-KR" altLang="en-US" err="1"/>
                  <a:t>액추에이터의</a:t>
                </a:r>
                <a:r>
                  <a:rPr lang="ko-KR" altLang="en-US"/>
                  <a:t> 수축과 관계없이 다음과 같다</a:t>
                </a:r>
                <a:r>
                  <a:rPr lang="en-US" altLang="ko-KR"/>
                  <a:t>.</a:t>
                </a: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r>
                  <a:rPr lang="ko-KR" altLang="en-US"/>
                  <a:t>따라서  </a:t>
                </a:r>
                <a:r>
                  <a:rPr lang="ko-KR" altLang="en-US" err="1"/>
                  <a:t>액추에이터의</a:t>
                </a:r>
                <a:r>
                  <a:rPr lang="ko-KR" altLang="en-US"/>
                  <a:t> 내부 부피는 다음과 같다</a:t>
                </a:r>
                <a:r>
                  <a:rPr lang="en-US" altLang="ko-KR"/>
                  <a:t>.</a:t>
                </a: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blipFill>
                <a:blip r:embed="rId4"/>
                <a:stretch>
                  <a:fillRect l="-687" t="-1027" b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액자 19">
            <a:extLst>
              <a:ext uri="{FF2B5EF4-FFF2-40B4-BE49-F238E27FC236}">
                <a16:creationId xmlns:a16="http://schemas.microsoft.com/office/drawing/2014/main" id="{D1C3AAEC-5C37-EAF2-56ED-695A8105B964}"/>
              </a:ext>
            </a:extLst>
          </p:cNvPr>
          <p:cNvSpPr/>
          <p:nvPr/>
        </p:nvSpPr>
        <p:spPr>
          <a:xfrm>
            <a:off x="5737917" y="5149516"/>
            <a:ext cx="6039280" cy="1385350"/>
          </a:xfrm>
          <a:prstGeom prst="frame">
            <a:avLst>
              <a:gd name="adj1" fmla="val 49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3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/>
              <a:t>식 검증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err="1"/>
                  <a:t>액추에이터</a:t>
                </a:r>
                <a:r>
                  <a:rPr lang="ko-KR" altLang="en-US"/>
                  <a:t> </a:t>
                </a:r>
                <a:r>
                  <a:rPr lang="en-US" altLang="ko-KR"/>
                  <a:t>1</a:t>
                </a:r>
                <a:r>
                  <a:rPr lang="ko-KR" altLang="en-US"/>
                  <a:t>층의 내부 부피에 대하여 우리가 세운 식과 </a:t>
                </a:r>
                <a:endParaRPr lang="en-US" altLang="ko-KR"/>
              </a:p>
              <a:p>
                <a:r>
                  <a:rPr lang="ko-KR" altLang="en-US" err="1"/>
                  <a:t>인벤터</a:t>
                </a:r>
                <a:r>
                  <a:rPr lang="ko-KR" altLang="en-US"/>
                  <a:t> 모델링의 내부 부피 계산 결과를 비교하여 식을 검증한다</a:t>
                </a:r>
                <a:r>
                  <a:rPr lang="en-US" altLang="ko-KR"/>
                  <a:t>. (60</a:t>
                </a:r>
                <a:r>
                  <a:rPr lang="ko-KR" altLang="en-US"/>
                  <a:t>도</a:t>
                </a:r>
                <a:r>
                  <a:rPr lang="en-US" altLang="ko-KR"/>
                  <a:t>, 30</a:t>
                </a:r>
                <a:r>
                  <a:rPr lang="ko-KR" altLang="en-US"/>
                  <a:t>도</a:t>
                </a:r>
                <a:r>
                  <a:rPr lang="en-US" altLang="ko-KR"/>
                  <a:t>, 1</a:t>
                </a:r>
                <a:r>
                  <a:rPr lang="ko-KR" altLang="en-US"/>
                  <a:t>도일 때</a:t>
                </a:r>
                <a:r>
                  <a:rPr lang="en-US" altLang="ko-KR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blipFill>
                <a:blip r:embed="rId2"/>
                <a:stretch>
                  <a:fillRect l="-425" t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231819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60</a:t>
                          </a:r>
                          <a:r>
                            <a:rPr lang="ko-KR" altLang="en-US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30</a:t>
                          </a:r>
                          <a:r>
                            <a:rPr lang="ko-KR" altLang="en-US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</a:t>
                          </a:r>
                          <a:r>
                            <a:rPr lang="ko-KR" altLang="en-US"/>
                            <a:t>도</a:t>
                          </a:r>
                          <a:endParaRPr lang="en-US" altLang="ko-KR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err="1"/>
                            <a:t>인벤터</a:t>
                          </a:r>
                          <a:r>
                            <a:rPr lang="ko-KR" altLang="en-US"/>
                            <a:t> </a:t>
                          </a:r>
                          <a:r>
                            <a:rPr lang="en-US" altLang="ko-KR" err="1"/>
                            <a:t>Iproperties</a:t>
                          </a:r>
                          <a:r>
                            <a:rPr lang="en-US" altLang="ko-KR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/>
                            <a:t>내부 체적</a:t>
                          </a:r>
                          <a:endParaRPr lang="en-US" altLang="ko-KR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68768.215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33235.148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1085.816 mm^3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부피 </a:t>
                          </a:r>
                          <a:r>
                            <a:rPr lang="ko-KR" altLang="en-US" err="1"/>
                            <a:t>모델식</a:t>
                          </a:r>
                          <a:r>
                            <a:rPr lang="ko-KR" altLang="en-US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oMath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/>
                            <a:t>69145.991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33441.319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1084.566 mm^3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0.549 %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0.620 %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0.115 %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17695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1085.816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265625" r="-300599" b="-1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0.115 %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074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/>
              <a:t>식 검증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F7C9D-660E-3D89-0547-1E63FC57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62" y="1218867"/>
            <a:ext cx="770680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4529" y="323134"/>
            <a:ext cx="8606422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4642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수직으로 전달하는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ko-KR" altLang="en-US" dirty="0"/>
                  <a:t>은 다음과 같다</a:t>
                </a:r>
                <a:r>
                  <a:rPr lang="en-US" altLang="ko-KR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 err="1"/>
                  <a:t>컴프레셔로부터의</a:t>
                </a:r>
                <a:r>
                  <a:rPr lang="ko-KR" altLang="en-US" dirty="0"/>
                  <a:t>  압력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에 의한 힘은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</a:t>
                </a:r>
              </a:p>
              <a:p>
                <a:r>
                  <a:rPr lang="ko-KR" altLang="en-US" dirty="0"/>
                  <a:t>탄성계수가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인 </a:t>
                </a:r>
                <a:r>
                  <a:rPr lang="en-US" altLang="ko-KR" dirty="0"/>
                  <a:t>TPU</a:t>
                </a:r>
                <a:r>
                  <a:rPr lang="ko-KR" altLang="en-US" dirty="0"/>
                  <a:t>로 제작된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외벽의 탄성력은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𝑒𝑙𝑎𝑠𝑡𝑖𝑐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/>
                  <a:t>이므로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4642361"/>
              </a:xfrm>
              <a:prstGeom prst="rect">
                <a:avLst/>
              </a:prstGeom>
              <a:blipFill>
                <a:blip r:embed="rId2"/>
                <a:stretch>
                  <a:fillRect l="-485" t="-7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30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7294" y="323134"/>
            <a:ext cx="867365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blipFill>
                <a:blip r:embed="rId2"/>
                <a:stretch>
                  <a:fillRect l="-485" t="-2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/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액추에이터가 수축함에 따라  발생하는 힘</a:t>
                </a:r>
                <a:r>
                  <a:rPr lang="en-US" altLang="ko-KR"/>
                  <a:t>-</a:t>
                </a:r>
                <a:r>
                  <a:rPr lang="ko-KR" altLang="en-US"/>
                  <a:t>변위 그래프는 오른쪽과 같다</a:t>
                </a:r>
                <a:r>
                  <a:rPr lang="en-US" altLang="ko-KR"/>
                  <a:t>. (</a:t>
                </a:r>
                <a:r>
                  <a:rPr lang="ko-KR" altLang="en-US"/>
                  <a:t>탄성력 제외</a:t>
                </a:r>
                <a:r>
                  <a:rPr lang="en-US" altLang="ko-KR"/>
                  <a:t>)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blipFill>
                <a:blip r:embed="rId3"/>
                <a:stretch>
                  <a:fillRect l="-879" t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425F315-734B-1BF2-56F9-B3D15025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189" y="3200412"/>
            <a:ext cx="4158058" cy="32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253" y="323134"/>
            <a:ext cx="859969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2"/>
                <a:ext cx="73303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옆면이 잘 구부러지는 </a:t>
                </a:r>
                <a:r>
                  <a:rPr lang="en-US" altLang="ko-KR" dirty="0"/>
                  <a:t>TPU </a:t>
                </a:r>
                <a:r>
                  <a:rPr lang="ko-KR" altLang="en-US" dirty="0"/>
                  <a:t>소재를 사용해서 </a:t>
                </a:r>
                <a:endParaRPr lang="en-US" altLang="ko-KR" dirty="0"/>
              </a:p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수축 시 반대방향으로 탄성력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 발생함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이를 전자저울을 이용하여 측정함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수직으로 누르고 </a:t>
                </a:r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펴지려는걸</a:t>
                </a:r>
                <a:r>
                  <a:rPr lang="ko-KR" altLang="en-US" dirty="0"/>
                  <a:t> 버티는 힘을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회 측정</a:t>
                </a:r>
                <a:endParaRPr lang="en-US" altLang="ko-K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2"/>
                <a:ext cx="7330383" cy="1200329"/>
              </a:xfrm>
              <a:prstGeom prst="rect">
                <a:avLst/>
              </a:prstGeom>
              <a:blipFill>
                <a:blip r:embed="rId2"/>
                <a:stretch>
                  <a:fillRect l="-666" t="-3046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저울, 텍스트, 실내이(가) 표시된 사진&#10;&#10;자동 생성된 설명">
            <a:extLst>
              <a:ext uri="{FF2B5EF4-FFF2-40B4-BE49-F238E27FC236}">
                <a16:creationId xmlns:a16="http://schemas.microsoft.com/office/drawing/2014/main" id="{17C43F66-797A-5395-A410-105171979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7" t="2745" r="20231" b="6744"/>
          <a:stretch/>
        </p:blipFill>
        <p:spPr>
          <a:xfrm>
            <a:off x="670617" y="3192918"/>
            <a:ext cx="2130754" cy="2165683"/>
          </a:xfrm>
          <a:prstGeom prst="rect">
            <a:avLst/>
          </a:prstGeom>
        </p:spPr>
      </p:pic>
      <p:pic>
        <p:nvPicPr>
          <p:cNvPr id="8" name="그림 7" descr="저울, 실내이(가) 표시된 사진&#10;&#10;자동 생성된 설명">
            <a:extLst>
              <a:ext uri="{FF2B5EF4-FFF2-40B4-BE49-F238E27FC236}">
                <a16:creationId xmlns:a16="http://schemas.microsoft.com/office/drawing/2014/main" id="{2F26BD19-40A9-572B-2CC5-F6380E4A0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5713" r="20714" b="2055"/>
          <a:stretch/>
        </p:blipFill>
        <p:spPr>
          <a:xfrm>
            <a:off x="3409795" y="3192918"/>
            <a:ext cx="2090355" cy="2165683"/>
          </a:xfrm>
          <a:prstGeom prst="rect">
            <a:avLst/>
          </a:prstGeom>
        </p:spPr>
      </p:pic>
      <p:pic>
        <p:nvPicPr>
          <p:cNvPr id="10" name="그림 9" descr="저울, 텍스트, 사람, 실내이(가) 표시된 사진&#10;&#10;자동 생성된 설명">
            <a:extLst>
              <a:ext uri="{FF2B5EF4-FFF2-40B4-BE49-F238E27FC236}">
                <a16:creationId xmlns:a16="http://schemas.microsoft.com/office/drawing/2014/main" id="{27F05114-CB8F-0D27-D84D-AFE4129DD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0" t="2763" r="14933"/>
          <a:stretch/>
        </p:blipFill>
        <p:spPr>
          <a:xfrm>
            <a:off x="6108574" y="3201478"/>
            <a:ext cx="1993557" cy="21661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/>
              <p:nvPr/>
            </p:nvSpPr>
            <p:spPr>
              <a:xfrm>
                <a:off x="5909982" y="5646027"/>
                <a:ext cx="599752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측정한 값에 중력가속도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=9.8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을 곱하여 힘 계산</a:t>
                </a:r>
                <a:endParaRPr lang="en-US" altLang="ko-KR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982" y="5646027"/>
                <a:ext cx="5997528" cy="375552"/>
              </a:xfrm>
              <a:prstGeom prst="rect">
                <a:avLst/>
              </a:prstGeom>
              <a:blipFill>
                <a:blip r:embed="rId6"/>
                <a:stretch>
                  <a:fillRect l="-813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07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3AC48-B46B-F48B-1218-736E7BE19DE4}"/>
              </a:ext>
            </a:extLst>
          </p:cNvPr>
          <p:cNvSpPr txBox="1"/>
          <p:nvPr/>
        </p:nvSpPr>
        <p:spPr>
          <a:xfrm>
            <a:off x="477805" y="535407"/>
            <a:ext cx="60528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고려할 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 err="1"/>
              <a:t>수축률</a:t>
            </a:r>
            <a:r>
              <a:rPr lang="en-US" altLang="ko-KR" dirty="0"/>
              <a:t>(</a:t>
            </a:r>
            <a:r>
              <a:rPr lang="ko-KR" altLang="en-US" dirty="0"/>
              <a:t>최초 길이 대비 수축길이</a:t>
            </a:r>
            <a:r>
              <a:rPr lang="en-US" altLang="ko-KR" dirty="0"/>
              <a:t>)</a:t>
            </a:r>
            <a:r>
              <a:rPr lang="ko-KR" altLang="en-US" dirty="0"/>
              <a:t>이 커야 함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탄성력이 작아야 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수축률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벽의 두께를 줄이거나 링의 높이를 줄이면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 </a:t>
            </a:r>
            <a:r>
              <a:rPr lang="ko-KR" altLang="en-US" dirty="0" err="1"/>
              <a:t>액추에이터가</a:t>
            </a:r>
            <a:r>
              <a:rPr lang="ko-KR" altLang="en-US" dirty="0"/>
              <a:t> </a:t>
            </a:r>
            <a:r>
              <a:rPr lang="ko-KR" altLang="en-US" dirty="0" err="1"/>
              <a:t>공압에</a:t>
            </a:r>
            <a:r>
              <a:rPr lang="ko-KR" altLang="en-US" dirty="0"/>
              <a:t> 의해 접힐 때 찢어질 가능성 때문에 </a:t>
            </a:r>
            <a:r>
              <a:rPr lang="en-US" altLang="ko-KR" dirty="0"/>
              <a:t>t=2mm</a:t>
            </a:r>
            <a:r>
              <a:rPr lang="ko-KR" altLang="en-US" dirty="0"/>
              <a:t>로 제작함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t</a:t>
            </a:r>
            <a:r>
              <a:rPr lang="ko-KR" altLang="en-US" dirty="0"/>
              <a:t>를 없애고 제작해도 안전하다고 판단하고 </a:t>
            </a:r>
            <a:r>
              <a:rPr lang="en-US" altLang="ko-KR" dirty="0"/>
              <a:t>t</a:t>
            </a:r>
            <a:r>
              <a:rPr lang="ko-KR" altLang="en-US" dirty="0"/>
              <a:t>를 제거함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처음엔 </a:t>
            </a:r>
            <a:r>
              <a:rPr lang="en-US" altLang="ko-KR" dirty="0"/>
              <a:t>5mm</a:t>
            </a:r>
            <a:r>
              <a:rPr lang="ko-KR" altLang="en-US" dirty="0"/>
              <a:t>의 높이를 가진 링을 사용한 </a:t>
            </a:r>
            <a:r>
              <a:rPr lang="ko-KR" altLang="en-US" dirty="0" err="1"/>
              <a:t>액추에이터를</a:t>
            </a:r>
            <a:r>
              <a:rPr lang="ko-KR" altLang="en-US" dirty="0"/>
              <a:t> 만들었고</a:t>
            </a:r>
            <a:r>
              <a:rPr lang="en-US" altLang="ko-KR" dirty="0"/>
              <a:t>, </a:t>
            </a:r>
            <a:r>
              <a:rPr lang="ko-KR" altLang="en-US" dirty="0" err="1"/>
              <a:t>수축률을</a:t>
            </a:r>
            <a:r>
              <a:rPr lang="ko-KR" altLang="en-US" dirty="0"/>
              <a:t> 높이기 위해 </a:t>
            </a:r>
            <a:r>
              <a:rPr lang="en-US" altLang="ko-KR" dirty="0"/>
              <a:t>3.4mm </a:t>
            </a:r>
            <a:r>
              <a:rPr lang="ko-KR" altLang="en-US" dirty="0"/>
              <a:t>높이로 바꿈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벽의 두께는 처음에 </a:t>
            </a:r>
            <a:r>
              <a:rPr lang="en-US" altLang="ko-KR" dirty="0"/>
              <a:t>0.8mm</a:t>
            </a:r>
            <a:r>
              <a:rPr lang="ko-KR" altLang="en-US" dirty="0"/>
              <a:t>로 제작</a:t>
            </a:r>
            <a:r>
              <a:rPr lang="en-US" altLang="ko-KR" dirty="0"/>
              <a:t>(0.4mm</a:t>
            </a:r>
            <a:r>
              <a:rPr lang="ko-KR" altLang="en-US" dirty="0"/>
              <a:t>의 </a:t>
            </a:r>
            <a:r>
              <a:rPr lang="en-US" altLang="ko-KR" dirty="0"/>
              <a:t>3d </a:t>
            </a:r>
            <a:r>
              <a:rPr lang="ko-KR" altLang="en-US" dirty="0"/>
              <a:t>프린터 노즐을 이용하여 </a:t>
            </a:r>
            <a:r>
              <a:rPr lang="en-US" altLang="ko-KR" dirty="0"/>
              <a:t>2</a:t>
            </a:r>
            <a:r>
              <a:rPr lang="ko-KR" altLang="en-US" dirty="0"/>
              <a:t>줄로 프린팅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0.6mm, 0.4mm </a:t>
            </a:r>
            <a:r>
              <a:rPr lang="ko-KR" altLang="en-US" dirty="0"/>
              <a:t>두께로 줄여서 제작하여 공기가 </a:t>
            </a:r>
            <a:r>
              <a:rPr lang="ko-KR" altLang="en-US" dirty="0" err="1"/>
              <a:t>새는지와</a:t>
            </a:r>
            <a:r>
              <a:rPr lang="ko-KR" altLang="en-US" dirty="0"/>
              <a:t> 프린팅 품질 등을 시험</a:t>
            </a:r>
            <a:endParaRPr lang="en-US" altLang="ko-KR" dirty="0"/>
          </a:p>
        </p:txBody>
      </p:sp>
      <p:pic>
        <p:nvPicPr>
          <p:cNvPr id="5" name="그림 4" descr="벽, 예술, 빛이(가) 표시된 사진&#10;&#10;자동 생성된 설명">
            <a:extLst>
              <a:ext uri="{FF2B5EF4-FFF2-40B4-BE49-F238E27FC236}">
                <a16:creationId xmlns:a16="http://schemas.microsoft.com/office/drawing/2014/main" id="{9B1196DC-7712-61F2-6A08-3B92D04D0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4" t="2076" r="44302" b="2001"/>
          <a:stretch/>
        </p:blipFill>
        <p:spPr>
          <a:xfrm>
            <a:off x="6840813" y="1514405"/>
            <a:ext cx="1773798" cy="3493739"/>
          </a:xfrm>
          <a:prstGeom prst="rect">
            <a:avLst/>
          </a:prstGeom>
        </p:spPr>
      </p:pic>
      <p:pic>
        <p:nvPicPr>
          <p:cNvPr id="8" name="그림 7" descr="벽, 예술, 꽃병, 블랙이(가) 표시된 사진&#10;&#10;자동 생성된 설명">
            <a:extLst>
              <a:ext uri="{FF2B5EF4-FFF2-40B4-BE49-F238E27FC236}">
                <a16:creationId xmlns:a16="http://schemas.microsoft.com/office/drawing/2014/main" id="{3C281825-765F-7690-E679-752A0B54C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4" t="4643" r="31417"/>
          <a:stretch/>
        </p:blipFill>
        <p:spPr>
          <a:xfrm>
            <a:off x="9461247" y="1760047"/>
            <a:ext cx="1913720" cy="314883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4C79E7-26C3-DD11-7987-CB4F7B0BB929}"/>
              </a:ext>
            </a:extLst>
          </p:cNvPr>
          <p:cNvCxnSpPr>
            <a:cxnSpLocks/>
          </p:cNvCxnSpPr>
          <p:nvPr/>
        </p:nvCxnSpPr>
        <p:spPr>
          <a:xfrm>
            <a:off x="8794651" y="3367443"/>
            <a:ext cx="5492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C8EEF7-99E3-B835-54D3-23E976ECF34E}"/>
              </a:ext>
            </a:extLst>
          </p:cNvPr>
          <p:cNvCxnSpPr>
            <a:cxnSpLocks/>
          </p:cNvCxnSpPr>
          <p:nvPr/>
        </p:nvCxnSpPr>
        <p:spPr>
          <a:xfrm>
            <a:off x="8269135" y="401474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214329B-97A5-80DD-5499-DCFA1DDA3E8B}"/>
              </a:ext>
            </a:extLst>
          </p:cNvPr>
          <p:cNvCxnSpPr>
            <a:cxnSpLocks/>
          </p:cNvCxnSpPr>
          <p:nvPr/>
        </p:nvCxnSpPr>
        <p:spPr>
          <a:xfrm>
            <a:off x="8269135" y="4135354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AEA3A2-38FA-9E0D-7708-344C771893A3}"/>
              </a:ext>
            </a:extLst>
          </p:cNvPr>
          <p:cNvCxnSpPr>
            <a:cxnSpLocks/>
          </p:cNvCxnSpPr>
          <p:nvPr/>
        </p:nvCxnSpPr>
        <p:spPr>
          <a:xfrm flipV="1">
            <a:off x="8445777" y="4135354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773524-D4C6-A6DE-B602-C6AC0D1EA278}"/>
              </a:ext>
            </a:extLst>
          </p:cNvPr>
          <p:cNvCxnSpPr>
            <a:cxnSpLocks/>
          </p:cNvCxnSpPr>
          <p:nvPr/>
        </p:nvCxnSpPr>
        <p:spPr>
          <a:xfrm>
            <a:off x="8445777" y="3761079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2A7985-2651-6C4E-F807-F16C32D9697E}"/>
              </a:ext>
            </a:extLst>
          </p:cNvPr>
          <p:cNvCxnSpPr>
            <a:cxnSpLocks/>
          </p:cNvCxnSpPr>
          <p:nvPr/>
        </p:nvCxnSpPr>
        <p:spPr>
          <a:xfrm>
            <a:off x="9357640" y="4012816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96533A-EB4F-DE7D-2F7D-EA1CA7DEFA78}"/>
              </a:ext>
            </a:extLst>
          </p:cNvPr>
          <p:cNvCxnSpPr>
            <a:cxnSpLocks/>
          </p:cNvCxnSpPr>
          <p:nvPr/>
        </p:nvCxnSpPr>
        <p:spPr>
          <a:xfrm>
            <a:off x="9357640" y="4133427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5BF2B0-EA3E-E7EB-8A83-E0B97456655F}"/>
              </a:ext>
            </a:extLst>
          </p:cNvPr>
          <p:cNvCxnSpPr>
            <a:cxnSpLocks/>
          </p:cNvCxnSpPr>
          <p:nvPr/>
        </p:nvCxnSpPr>
        <p:spPr>
          <a:xfrm flipV="1">
            <a:off x="9534282" y="4133427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DFEB321-93D8-44F7-D160-904C7BB3E991}"/>
              </a:ext>
            </a:extLst>
          </p:cNvPr>
          <p:cNvCxnSpPr>
            <a:cxnSpLocks/>
          </p:cNvCxnSpPr>
          <p:nvPr/>
        </p:nvCxnSpPr>
        <p:spPr>
          <a:xfrm>
            <a:off x="9534282" y="3759152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/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/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=3.4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/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63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blipFill>
                <a:blip r:embed="rId8"/>
                <a:stretch>
                  <a:fillRect l="-2727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/>
              <p:nvPr/>
            </p:nvSpPr>
            <p:spPr>
              <a:xfrm>
                <a:off x="6840813" y="874299"/>
                <a:ext cx="2114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74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813" y="874299"/>
                <a:ext cx="2114839" cy="646331"/>
              </a:xfrm>
              <a:prstGeom prst="rect">
                <a:avLst/>
              </a:prstGeom>
              <a:blipFill>
                <a:blip r:embed="rId9"/>
                <a:stretch>
                  <a:fillRect l="-2305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119C11B-4EAB-8036-5D34-7445E587F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13" y="4950946"/>
            <a:ext cx="1800477" cy="163376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2D1DF1-1E82-2B07-96C7-F051910CD8D2}"/>
              </a:ext>
            </a:extLst>
          </p:cNvPr>
          <p:cNvCxnSpPr>
            <a:cxnSpLocks/>
          </p:cNvCxnSpPr>
          <p:nvPr/>
        </p:nvCxnSpPr>
        <p:spPr>
          <a:xfrm>
            <a:off x="6940573" y="5863066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21DA91-5659-6BDE-794C-DEAC93521C83}"/>
              </a:ext>
            </a:extLst>
          </p:cNvPr>
          <p:cNvCxnSpPr>
            <a:cxnSpLocks/>
          </p:cNvCxnSpPr>
          <p:nvPr/>
        </p:nvCxnSpPr>
        <p:spPr>
          <a:xfrm>
            <a:off x="6925139" y="5921684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B6B7DA-21DF-E43C-9EAC-F22A9539A9DD}"/>
              </a:ext>
            </a:extLst>
          </p:cNvPr>
          <p:cNvCxnSpPr>
            <a:cxnSpLocks/>
          </p:cNvCxnSpPr>
          <p:nvPr/>
        </p:nvCxnSpPr>
        <p:spPr>
          <a:xfrm flipV="1">
            <a:off x="6909705" y="6002293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1DBB89-8189-968D-0045-2B764365E0AE}"/>
              </a:ext>
            </a:extLst>
          </p:cNvPr>
          <p:cNvCxnSpPr>
            <a:cxnSpLocks/>
          </p:cNvCxnSpPr>
          <p:nvPr/>
        </p:nvCxnSpPr>
        <p:spPr>
          <a:xfrm flipH="1">
            <a:off x="7064362" y="5678187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/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6A480A0D-7236-D0C8-7C23-1A820F5F4D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1246" y="4908882"/>
            <a:ext cx="1835161" cy="167582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6E5C707-9230-DCDF-E4B3-D4B5737F65CE}"/>
              </a:ext>
            </a:extLst>
          </p:cNvPr>
          <p:cNvCxnSpPr>
            <a:cxnSpLocks/>
          </p:cNvCxnSpPr>
          <p:nvPr/>
        </p:nvCxnSpPr>
        <p:spPr>
          <a:xfrm>
            <a:off x="9631543" y="5817959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F0C202-A127-F2F4-BF8C-BD2956C2CB6A}"/>
              </a:ext>
            </a:extLst>
          </p:cNvPr>
          <p:cNvCxnSpPr>
            <a:cxnSpLocks/>
          </p:cNvCxnSpPr>
          <p:nvPr/>
        </p:nvCxnSpPr>
        <p:spPr>
          <a:xfrm>
            <a:off x="9616109" y="5876577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D1372E-D637-1AC7-4576-CAD0EE492C21}"/>
              </a:ext>
            </a:extLst>
          </p:cNvPr>
          <p:cNvCxnSpPr>
            <a:cxnSpLocks/>
          </p:cNvCxnSpPr>
          <p:nvPr/>
        </p:nvCxnSpPr>
        <p:spPr>
          <a:xfrm flipV="1">
            <a:off x="9600675" y="5957186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DFCA548-65C3-659D-2C97-5D27F8B2B37B}"/>
              </a:ext>
            </a:extLst>
          </p:cNvPr>
          <p:cNvCxnSpPr>
            <a:cxnSpLocks/>
          </p:cNvCxnSpPr>
          <p:nvPr/>
        </p:nvCxnSpPr>
        <p:spPr>
          <a:xfrm flipH="1">
            <a:off x="9755332" y="5633080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/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/>
              <p:nvPr/>
            </p:nvSpPr>
            <p:spPr>
              <a:xfrm>
                <a:off x="462522" y="702248"/>
                <a:ext cx="6059301" cy="355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2.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커야 함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</m:oMath>
                </a14:m>
                <a:r>
                  <a:rPr lang="ko-KR" altLang="en-US" dirty="0"/>
                  <a:t>에서 알 수 있듯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층 한 개의 부피와 층 높이가 달라지면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달라질 수 있음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층 높이에 따른 영향을 알아보기 위해 총 높이를 </a:t>
                </a:r>
                <a:r>
                  <a:rPr lang="en-US" altLang="ko-KR" dirty="0"/>
                  <a:t>140mm</a:t>
                </a:r>
                <a:r>
                  <a:rPr lang="ko-KR" altLang="en-US" dirty="0"/>
                  <a:t>로 유지하고 패턴 개수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층 개수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조절해 한 층의 높이를 달리하여 여러 모델식을 만들어 비교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층이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~10</a:t>
                </a:r>
                <a:r>
                  <a:rPr lang="ko-KR" altLang="en-US" dirty="0"/>
                  <a:t>개일 때 </a:t>
                </a:r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</m:oMath>
                </a14:m>
                <a:r>
                  <a:rPr lang="ko-KR" altLang="en-US" dirty="0"/>
                  <a:t>를 비교한 그래프이다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22" y="702248"/>
                <a:ext cx="6059301" cy="3559692"/>
              </a:xfrm>
              <a:prstGeom prst="rect">
                <a:avLst/>
              </a:prstGeom>
              <a:blipFill>
                <a:blip r:embed="rId2"/>
                <a:stretch>
                  <a:fillRect l="-905" t="-856" b="-1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4572D29-9437-5CBC-7322-B4B9A7F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1379364"/>
            <a:ext cx="1967865" cy="15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58A12A-12FF-A703-73F7-212F23B4A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54DA1E-F42A-3089-50B3-3911B7B95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338E3A0-6BAC-0DE5-9420-34A42137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3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48FA14-6E5A-0F21-150B-48A8E41F6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98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9EFC7FF-64CF-B450-EAD8-D15C4580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73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5220B93-F146-56F1-DF06-97274390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1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2C38718-F042-6974-83ED-B332388E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940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E45A710-DC3D-6928-7346-8EADB8E6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568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7DFBFA88-80ED-E1B4-1E23-0FD6F8CB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1379364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0557C10-A691-F08A-1194-B9FB7EF03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0757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DBCD5F8-899B-D27D-FFC3-8B01450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59" y="694635"/>
            <a:ext cx="2918018" cy="5426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12E9B-9DA0-656B-0B57-19F17AED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711582"/>
            <a:ext cx="2774343" cy="5434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642D9C-DB0A-AD41-3095-398B4C74857A}"/>
              </a:ext>
            </a:extLst>
          </p:cNvPr>
          <p:cNvCxnSpPr>
            <a:cxnSpLocks/>
          </p:cNvCxnSpPr>
          <p:nvPr/>
        </p:nvCxnSpPr>
        <p:spPr>
          <a:xfrm>
            <a:off x="2855565" y="1484398"/>
            <a:ext cx="0" cy="7436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CF20BF-ED2F-77E7-8A9A-4794AA947060}"/>
              </a:ext>
            </a:extLst>
          </p:cNvPr>
          <p:cNvCxnSpPr>
            <a:cxnSpLocks/>
          </p:cNvCxnSpPr>
          <p:nvPr/>
        </p:nvCxnSpPr>
        <p:spPr>
          <a:xfrm>
            <a:off x="2939299" y="1484398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EC5270-C117-FA48-2C97-5CD37A651939}"/>
              </a:ext>
            </a:extLst>
          </p:cNvPr>
          <p:cNvCxnSpPr>
            <a:cxnSpLocks/>
          </p:cNvCxnSpPr>
          <p:nvPr/>
        </p:nvCxnSpPr>
        <p:spPr>
          <a:xfrm>
            <a:off x="2939299" y="2228065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09D705-3D74-DD63-0021-D9EF3C8CAA26}"/>
              </a:ext>
            </a:extLst>
          </p:cNvPr>
          <p:cNvSpPr txBox="1"/>
          <p:nvPr/>
        </p:nvSpPr>
        <p:spPr>
          <a:xfrm>
            <a:off x="2939300" y="1545776"/>
            <a:ext cx="235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높이 </a:t>
            </a:r>
            <a:r>
              <a:rPr lang="en-US" altLang="ko-KR" dirty="0"/>
              <a:t>= L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초기상태</a:t>
            </a:r>
            <a:r>
              <a:rPr lang="en-US" altLang="ko-KR" dirty="0"/>
              <a:t> 60</a:t>
            </a:r>
            <a:r>
              <a:rPr lang="ko-KR" altLang="en-US" dirty="0" err="1"/>
              <a:t>도일때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 = 24 mm)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B0B2D-4C93-2964-1E0A-95335A51DD0D}"/>
              </a:ext>
            </a:extLst>
          </p:cNvPr>
          <p:cNvCxnSpPr>
            <a:cxnSpLocks/>
          </p:cNvCxnSpPr>
          <p:nvPr/>
        </p:nvCxnSpPr>
        <p:spPr>
          <a:xfrm>
            <a:off x="5672030" y="2228065"/>
            <a:ext cx="805543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7756FC-94B5-7C83-EE11-694C147905DA}"/>
              </a:ext>
            </a:extLst>
          </p:cNvPr>
          <p:cNvCxnSpPr>
            <a:cxnSpLocks/>
          </p:cNvCxnSpPr>
          <p:nvPr/>
        </p:nvCxnSpPr>
        <p:spPr>
          <a:xfrm>
            <a:off x="6283922" y="1842550"/>
            <a:ext cx="193651" cy="385515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B17A9EA-D541-E4F2-8471-23ADFE4361D8}"/>
              </a:ext>
            </a:extLst>
          </p:cNvPr>
          <p:cNvCxnSpPr/>
          <p:nvPr/>
        </p:nvCxnSpPr>
        <p:spPr>
          <a:xfrm rot="5400000" flipH="1" flipV="1">
            <a:off x="6236815" y="2077042"/>
            <a:ext cx="192758" cy="171880"/>
          </a:xfrm>
          <a:prstGeom prst="curvedConnector3">
            <a:avLst>
              <a:gd name="adj1" fmla="val 892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901CA-A84C-E82E-805A-A5D9C6F4314C}"/>
              </a:ext>
            </a:extLst>
          </p:cNvPr>
          <p:cNvSpPr txBox="1"/>
          <p:nvPr/>
        </p:nvSpPr>
        <p:spPr>
          <a:xfrm>
            <a:off x="6335558" y="1698487"/>
            <a:ext cx="55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수축에 의해 면이 기운 각도 </a:t>
            </a:r>
            <a:r>
              <a:rPr lang="en-US" altLang="ko-KR" dirty="0"/>
              <a:t>(</a:t>
            </a:r>
            <a:r>
              <a:rPr lang="ko-KR" altLang="en-US" dirty="0"/>
              <a:t>초기 상태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) = </a:t>
            </a:r>
            <a:r>
              <a:rPr lang="el-GR" altLang="ko-KR" dirty="0"/>
              <a:t>θ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55D188-7019-EAE6-64E5-659CF56677D4}"/>
              </a:ext>
            </a:extLst>
          </p:cNvPr>
          <p:cNvCxnSpPr>
            <a:cxnSpLocks/>
          </p:cNvCxnSpPr>
          <p:nvPr/>
        </p:nvCxnSpPr>
        <p:spPr>
          <a:xfrm>
            <a:off x="1737286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1AD25-AE00-4251-63A7-D5D1056FEE90}"/>
              </a:ext>
            </a:extLst>
          </p:cNvPr>
          <p:cNvCxnSpPr>
            <a:cxnSpLocks/>
          </p:cNvCxnSpPr>
          <p:nvPr/>
        </p:nvCxnSpPr>
        <p:spPr>
          <a:xfrm>
            <a:off x="2020315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95681C-34FB-2E82-7CE8-131C10A50E5B}"/>
              </a:ext>
            </a:extLst>
          </p:cNvPr>
          <p:cNvCxnSpPr>
            <a:cxnSpLocks/>
          </p:cNvCxnSpPr>
          <p:nvPr/>
        </p:nvCxnSpPr>
        <p:spPr>
          <a:xfrm flipH="1">
            <a:off x="1667304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46295D-BAA5-929B-CF02-D2FD0B46C497}"/>
              </a:ext>
            </a:extLst>
          </p:cNvPr>
          <p:cNvSpPr txBox="1"/>
          <p:nvPr/>
        </p:nvSpPr>
        <p:spPr>
          <a:xfrm>
            <a:off x="138835" y="6207794"/>
            <a:ext cx="43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모래시계 안쪽 너비 </a:t>
            </a:r>
            <a:r>
              <a:rPr lang="en-US" altLang="ko-KR" dirty="0"/>
              <a:t>= d = 10.218 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B383E-385B-D556-2318-F1EA5CBA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29" y="3110064"/>
            <a:ext cx="2981965" cy="3011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94A25-CC30-7E0D-C46D-A7BEF017199E}"/>
              </a:ext>
            </a:extLst>
          </p:cNvPr>
          <p:cNvSpPr txBox="1"/>
          <p:nvPr/>
        </p:nvSpPr>
        <p:spPr>
          <a:xfrm>
            <a:off x="8061821" y="6146417"/>
            <a:ext cx="36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정팔각형 상판</a:t>
            </a:r>
            <a:r>
              <a:rPr lang="en-US" altLang="ko-KR"/>
              <a:t>, </a:t>
            </a:r>
            <a:r>
              <a:rPr lang="ko-KR" altLang="en-US"/>
              <a:t>하판</a:t>
            </a:r>
            <a:r>
              <a:rPr lang="en-US" altLang="ko-KR"/>
              <a:t>, </a:t>
            </a:r>
            <a:r>
              <a:rPr lang="ko-KR" altLang="en-US"/>
              <a:t>링</a:t>
            </a:r>
            <a:endParaRPr lang="en-US" altLang="ko-KR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361857-98F2-C81A-D176-1DF39DA0FDC5}"/>
              </a:ext>
            </a:extLst>
          </p:cNvPr>
          <p:cNvCxnSpPr>
            <a:cxnSpLocks/>
          </p:cNvCxnSpPr>
          <p:nvPr/>
        </p:nvCxnSpPr>
        <p:spPr>
          <a:xfrm>
            <a:off x="2855565" y="3783728"/>
            <a:ext cx="0" cy="36246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D63134-F57D-88FC-8FCE-6CC8EC91D718}"/>
              </a:ext>
            </a:extLst>
          </p:cNvPr>
          <p:cNvCxnSpPr>
            <a:cxnSpLocks/>
          </p:cNvCxnSpPr>
          <p:nvPr/>
        </p:nvCxnSpPr>
        <p:spPr>
          <a:xfrm>
            <a:off x="2939299" y="387208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73D873-18F9-886E-0B38-7D376E520206}"/>
              </a:ext>
            </a:extLst>
          </p:cNvPr>
          <p:cNvCxnSpPr>
            <a:cxnSpLocks/>
          </p:cNvCxnSpPr>
          <p:nvPr/>
        </p:nvCxnSpPr>
        <p:spPr>
          <a:xfrm>
            <a:off x="2978902" y="4039101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0E4119-8FFE-91A0-B77C-0966C6D64805}"/>
              </a:ext>
            </a:extLst>
          </p:cNvPr>
          <p:cNvSpPr txBox="1"/>
          <p:nvPr/>
        </p:nvSpPr>
        <p:spPr>
          <a:xfrm>
            <a:off x="3364807" y="3584794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링</a:t>
            </a:r>
            <a:r>
              <a:rPr lang="en-US" altLang="ko-KR"/>
              <a:t>(</a:t>
            </a:r>
            <a:r>
              <a:rPr lang="ko-KR" altLang="en-US"/>
              <a:t>상판과 하판 동일</a:t>
            </a:r>
            <a:r>
              <a:rPr lang="en-US" altLang="ko-KR"/>
              <a:t>)</a:t>
            </a:r>
            <a:r>
              <a:rPr lang="ko-KR" altLang="en-US"/>
              <a:t>의 높이 </a:t>
            </a:r>
            <a:r>
              <a:rPr lang="en-US" altLang="ko-KR"/>
              <a:t>= s = 3.4 mm</a:t>
            </a:r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418E9F-18A4-E2C0-0CEF-9E37A2643540}"/>
              </a:ext>
            </a:extLst>
          </p:cNvPr>
          <p:cNvCxnSpPr>
            <a:cxnSpLocks/>
          </p:cNvCxnSpPr>
          <p:nvPr/>
        </p:nvCxnSpPr>
        <p:spPr>
          <a:xfrm>
            <a:off x="5911671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561397-0EC3-32A9-CC3F-EB1D4AD626C5}"/>
              </a:ext>
            </a:extLst>
          </p:cNvPr>
          <p:cNvCxnSpPr>
            <a:cxnSpLocks/>
          </p:cNvCxnSpPr>
          <p:nvPr/>
        </p:nvCxnSpPr>
        <p:spPr>
          <a:xfrm>
            <a:off x="6091572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753FDF-8C05-A329-EBE1-0C4CE4545076}"/>
              </a:ext>
            </a:extLst>
          </p:cNvPr>
          <p:cNvCxnSpPr>
            <a:cxnSpLocks/>
          </p:cNvCxnSpPr>
          <p:nvPr/>
        </p:nvCxnSpPr>
        <p:spPr>
          <a:xfrm flipH="1">
            <a:off x="5772937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CFCC4F-99E4-7E12-6A7B-E70520CC39CE}"/>
                  </a:ext>
                </a:extLst>
              </p:cNvPr>
              <p:cNvSpPr txBox="1"/>
              <p:nvPr/>
            </p:nvSpPr>
            <p:spPr>
              <a:xfrm>
                <a:off x="5295439" y="6146417"/>
                <a:ext cx="2221467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CFCC4F-99E4-7E12-6A7B-E70520CC3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439" y="6146417"/>
                <a:ext cx="2221467" cy="483466"/>
              </a:xfrm>
              <a:prstGeom prst="rect">
                <a:avLst/>
              </a:prstGeom>
              <a:blipFill>
                <a:blip r:embed="rId5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36B614-6486-4DE3-28C1-0FB84A36CA42}"/>
              </a:ext>
            </a:extLst>
          </p:cNvPr>
          <p:cNvCxnSpPr>
            <a:cxnSpLocks/>
          </p:cNvCxnSpPr>
          <p:nvPr/>
        </p:nvCxnSpPr>
        <p:spPr>
          <a:xfrm flipV="1">
            <a:off x="6283922" y="2326610"/>
            <a:ext cx="208448" cy="3890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A08558-93DB-3EC7-85B7-F9FDB4A2BEB8}"/>
              </a:ext>
            </a:extLst>
          </p:cNvPr>
          <p:cNvCxnSpPr>
            <a:cxnSpLocks/>
          </p:cNvCxnSpPr>
          <p:nvPr/>
        </p:nvCxnSpPr>
        <p:spPr>
          <a:xfrm>
            <a:off x="6283922" y="2715699"/>
            <a:ext cx="208448" cy="3231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/>
              <p:nvPr/>
            </p:nvSpPr>
            <p:spPr>
              <a:xfrm>
                <a:off x="6492370" y="2479633"/>
                <a:ext cx="540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링과 링 사이 면의 최소 길이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13.856 mm </a:t>
                </a:r>
                <a:endParaRPr lang="ko-KR" altLang="en-US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70" y="2479633"/>
                <a:ext cx="5408580" cy="369332"/>
              </a:xfrm>
              <a:prstGeom prst="rect">
                <a:avLst/>
              </a:prstGeom>
              <a:blipFill>
                <a:blip r:embed="rId6"/>
                <a:stretch>
                  <a:fillRect l="-902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액추에이터의</a:t>
            </a:r>
            <a:r>
              <a:rPr lang="ko-KR" altLang="en-US"/>
              <a:t> 힘이 커야 함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F_max</a:t>
            </a:r>
            <a:r>
              <a:rPr lang="ko-KR" altLang="en-US"/>
              <a:t>는 층 개수가 </a:t>
            </a:r>
            <a:r>
              <a:rPr lang="ko-KR" altLang="en-US" err="1"/>
              <a:t>많아짐에</a:t>
            </a:r>
            <a:r>
              <a:rPr lang="ko-KR" altLang="en-US"/>
              <a:t> 따라 낮아지고</a:t>
            </a:r>
            <a:endParaRPr lang="en-US" altLang="ko-KR"/>
          </a:p>
          <a:p>
            <a:r>
              <a:rPr lang="en-US" altLang="ko-KR" err="1"/>
              <a:t>F_min</a:t>
            </a:r>
            <a:r>
              <a:rPr lang="ko-KR" altLang="en-US"/>
              <a:t>은 층 개수가 </a:t>
            </a:r>
            <a:r>
              <a:rPr lang="ko-KR" altLang="en-US" err="1"/>
              <a:t>많아짐에</a:t>
            </a:r>
            <a:r>
              <a:rPr lang="ko-KR" altLang="en-US"/>
              <a:t> 따라 커진다</a:t>
            </a:r>
            <a:r>
              <a:rPr lang="en-US" altLang="ko-KR"/>
              <a:t>.</a:t>
            </a:r>
          </a:p>
          <a:p>
            <a:r>
              <a:rPr lang="ko-KR" altLang="en-US"/>
              <a:t>따라서 </a:t>
            </a:r>
            <a:r>
              <a:rPr lang="en-US" altLang="ko-KR" err="1"/>
              <a:t>F_dif</a:t>
            </a:r>
            <a:r>
              <a:rPr lang="ko-KR" altLang="en-US"/>
              <a:t>는 층 개수가 </a:t>
            </a:r>
            <a:r>
              <a:rPr lang="ko-KR" altLang="en-US" err="1"/>
              <a:t>많아짐에</a:t>
            </a:r>
            <a:r>
              <a:rPr lang="ko-KR" altLang="en-US"/>
              <a:t> 따라 작아진다</a:t>
            </a:r>
            <a:r>
              <a:rPr lang="en-US" altLang="ko-KR"/>
              <a:t>.</a:t>
            </a:r>
          </a:p>
          <a:p>
            <a:r>
              <a:rPr lang="ko-KR" altLang="en-US"/>
              <a:t>층의 개수가 많아지면 </a:t>
            </a:r>
            <a:r>
              <a:rPr lang="ko-KR" altLang="en-US" err="1"/>
              <a:t>액추에이터의</a:t>
            </a:r>
            <a:r>
              <a:rPr lang="ko-KR" altLang="en-US"/>
              <a:t> 힘이 강해지나 접히는 구간이 많아져 </a:t>
            </a:r>
            <a:r>
              <a:rPr lang="ko-KR" altLang="en-US" err="1"/>
              <a:t>수축률은</a:t>
            </a:r>
            <a:r>
              <a:rPr lang="ko-KR" altLang="en-US"/>
              <a:t> 감소한다</a:t>
            </a:r>
            <a:r>
              <a:rPr lang="en-US" altLang="ko-KR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D282B-B8D6-D7B4-F87E-E016E9E7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F39DC9-6929-5AEE-ED4E-A37F49B8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18" y="3393183"/>
            <a:ext cx="3694782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E658B02-6756-9585-8D7C-83D91CBB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0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AB98CED-8364-7A56-1536-DE9978B9B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3397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액추에이터의</a:t>
            </a:r>
            <a:r>
              <a:rPr lang="ko-KR" altLang="en-US"/>
              <a:t> 힘이 커야 함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단면의 모양 또한 부피에 영향을 줄 수 있는 요인으로</a:t>
            </a:r>
            <a:r>
              <a:rPr lang="en-US" altLang="ko-KR"/>
              <a:t>, </a:t>
            </a:r>
            <a:r>
              <a:rPr lang="ko-KR" altLang="en-US" err="1"/>
              <a:t>액추에이터</a:t>
            </a:r>
            <a:r>
              <a:rPr lang="ko-KR" altLang="en-US"/>
              <a:t> 힘이 달라짐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단면이 다른 </a:t>
            </a:r>
            <a:r>
              <a:rPr lang="ko-KR" altLang="en-US" err="1"/>
              <a:t>액추에이터</a:t>
            </a:r>
            <a:r>
              <a:rPr lang="ko-KR" altLang="en-US"/>
              <a:t> 모델을 제작할 때 고려할 점</a:t>
            </a:r>
            <a:r>
              <a:rPr lang="en-US" altLang="ko-KR"/>
              <a:t>: </a:t>
            </a:r>
          </a:p>
          <a:p>
            <a:r>
              <a:rPr lang="ko-KR" altLang="en-US"/>
              <a:t>로봇의 같은 공간에 들어갈 수 있어야 하므로 단면상의 최대 길이</a:t>
            </a:r>
            <a:r>
              <a:rPr lang="en-US" altLang="ko-KR"/>
              <a:t>(ex, </a:t>
            </a:r>
            <a:r>
              <a:rPr lang="ko-KR" altLang="en-US"/>
              <a:t>정사각형에서는 대각선</a:t>
            </a:r>
            <a:r>
              <a:rPr lang="en-US" altLang="ko-KR"/>
              <a:t>, </a:t>
            </a:r>
            <a:r>
              <a:rPr lang="ko-KR" altLang="en-US"/>
              <a:t>원에서는 지름</a:t>
            </a:r>
            <a:r>
              <a:rPr lang="en-US" altLang="ko-KR"/>
              <a:t>)</a:t>
            </a:r>
            <a:r>
              <a:rPr lang="ko-KR" altLang="en-US"/>
              <a:t>를 같게 제작하여 효율을 비교해야 함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기본형상인 정팔각형에서 변형하여</a:t>
            </a:r>
            <a:r>
              <a:rPr lang="en-US" altLang="ko-KR"/>
              <a:t> </a:t>
            </a:r>
            <a:r>
              <a:rPr lang="ko-KR" altLang="en-US"/>
              <a:t>정사각형</a:t>
            </a:r>
            <a:r>
              <a:rPr lang="en-US" altLang="ko-KR"/>
              <a:t>, </a:t>
            </a:r>
            <a:r>
              <a:rPr lang="ko-KR" altLang="en-US"/>
              <a:t>사각형에 가까운 팔각형의 모델을 만들어 힘을 비교</a:t>
            </a:r>
            <a:endParaRPr lang="en-US" altLang="ko-KR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8A04BA-E6B6-228D-5BD8-7B81E5974BA1}"/>
              </a:ext>
            </a:extLst>
          </p:cNvPr>
          <p:cNvSpPr txBox="1">
            <a:spLocks/>
          </p:cNvSpPr>
          <p:nvPr/>
        </p:nvSpPr>
        <p:spPr>
          <a:xfrm>
            <a:off x="8600440" y="-72671"/>
            <a:ext cx="3148836" cy="895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77932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2C87F-04DB-39B0-B1EE-307D6F27DC14}"/>
              </a:ext>
            </a:extLst>
          </p:cNvPr>
          <p:cNvSpPr txBox="1"/>
          <p:nvPr/>
        </p:nvSpPr>
        <p:spPr>
          <a:xfrm>
            <a:off x="462523" y="4528695"/>
            <a:ext cx="5660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Cambria Math" panose="02040503050406030204" pitchFamily="18" charset="0"/>
              </a:rPr>
              <a:t>변수 단면 모양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로봇 팔에 들어가야 하므로 단면적의 최대거리를 맞춤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층 개수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같은 총 높이기준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n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에 따른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최대힘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최소힘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힘차이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수축률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 최적화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(s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줄이고 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t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없애기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최적화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양방향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단방향</a:t>
            </a:r>
            <a:r>
              <a:rPr lang="en-US" altLang="ko-KR" i="1" dirty="0">
                <a:latin typeface="Cambria Math" panose="02040503050406030204" pitchFamily="18" charset="0"/>
              </a:rPr>
              <a:t>, d </a:t>
            </a:r>
            <a:r>
              <a:rPr lang="ko-KR" altLang="en-US" i="1" dirty="0">
                <a:latin typeface="Cambria Math" panose="02040503050406030204" pitchFamily="18" charset="0"/>
              </a:rPr>
              <a:t>줄이기</a:t>
            </a:r>
            <a:r>
              <a:rPr lang="en-US" altLang="ko-KR" i="1" dirty="0">
                <a:latin typeface="Cambria Math" panose="02040503050406030204" pitchFamily="18" charset="0"/>
              </a:rPr>
              <a:t>-</a:t>
            </a:r>
            <a:r>
              <a:rPr lang="ko-KR" altLang="en-US" i="1" dirty="0" err="1">
                <a:latin typeface="Cambria Math" panose="02040503050406030204" pitchFamily="18" charset="0"/>
              </a:rPr>
              <a:t>접히는부분</a:t>
            </a:r>
            <a:r>
              <a:rPr lang="ko-KR" altLang="en-US" i="1" dirty="0">
                <a:latin typeface="Cambria Math" panose="02040503050406030204" pitchFamily="18" charset="0"/>
              </a:rPr>
              <a:t> 길이를 늘리면 탄성력이 줄어드는 경향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각도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탄성력 측정법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프린터 출력물 품질에 따른 제작 한계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액추에이터의</a:t>
            </a:r>
            <a:r>
              <a:rPr lang="ko-KR" altLang="en-US"/>
              <a:t> 힘이 커야 함</a:t>
            </a:r>
            <a:endParaRPr lang="en-US" altLang="ko-KR"/>
          </a:p>
          <a:p>
            <a:endParaRPr lang="en-US" altLang="ko-KR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A54CDE6-1877-7894-FACA-D360689332E7}"/>
              </a:ext>
            </a:extLst>
          </p:cNvPr>
          <p:cNvSpPr txBox="1">
            <a:spLocks/>
          </p:cNvSpPr>
          <p:nvPr/>
        </p:nvSpPr>
        <p:spPr>
          <a:xfrm>
            <a:off x="8600440" y="-72671"/>
            <a:ext cx="3148836" cy="895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/>
              <a:t>Optimizing</a:t>
            </a:r>
            <a:endParaRPr lang="ko-KR" alt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3F3914-92DA-52D3-78A8-C598A3F8CB40}"/>
                  </a:ext>
                </a:extLst>
              </p:cNvPr>
              <p:cNvSpPr txBox="1"/>
              <p:nvPr/>
            </p:nvSpPr>
            <p:spPr>
              <a:xfrm>
                <a:off x="1021976" y="1763083"/>
                <a:ext cx="5660286" cy="1591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ko-KR" altLang="en-US" dirty="0" err="1"/>
                  <a:t>몇각형인지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높이가 </a:t>
                </a:r>
                <a:r>
                  <a:rPr lang="ko-KR" altLang="en-US" dirty="0" err="1"/>
                  <a:t>몇인지에</a:t>
                </a:r>
                <a:r>
                  <a:rPr lang="ko-KR" altLang="en-US" dirty="0"/>
                  <a:t> 따른</a:t>
                </a:r>
                <a:endParaRPr lang="en-US" altLang="ko-KR" dirty="0"/>
              </a:p>
              <a:p>
                <a:r>
                  <a:rPr lang="en-US" altLang="ko-KR" dirty="0"/>
                  <a:t>F(h, N) </a:t>
                </a:r>
                <a:r>
                  <a:rPr lang="ko-KR" altLang="en-US" dirty="0"/>
                  <a:t>구해보기</a:t>
                </a:r>
                <a:endParaRPr lang="en-US" altLang="ko-KR" dirty="0"/>
              </a:p>
              <a:p>
                <a:r>
                  <a:rPr lang="en-US" altLang="ko-KR" dirty="0"/>
                  <a:t>X</a:t>
                </a:r>
                <a:r>
                  <a:rPr lang="ko-KR" altLang="en-US" dirty="0"/>
                  <a:t>축 </a:t>
                </a:r>
                <a:r>
                  <a:rPr lang="ko-KR" altLang="en-US" dirty="0" err="1"/>
                  <a:t>변위말고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수축률로</a:t>
                </a:r>
                <a:r>
                  <a:rPr lang="ko-KR" altLang="en-US" dirty="0"/>
                  <a:t> 바꾸기</a:t>
                </a:r>
                <a:endParaRPr lang="en-US" altLang="ko-KR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3F3914-92DA-52D3-78A8-C598A3F8C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76" y="1763083"/>
                <a:ext cx="5660286" cy="1591461"/>
              </a:xfrm>
              <a:prstGeom prst="rect">
                <a:avLst/>
              </a:prstGeom>
              <a:blipFill>
                <a:blip r:embed="rId2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3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EBE81-ED64-EE19-A515-E5EA28CA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" y="138055"/>
            <a:ext cx="4281696" cy="35340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377C90-BA53-4CD0-4EE8-375B7CCF1ECA}"/>
              </a:ext>
            </a:extLst>
          </p:cNvPr>
          <p:cNvSpPr txBox="1"/>
          <p:nvPr/>
        </p:nvSpPr>
        <p:spPr>
          <a:xfrm>
            <a:off x="5291226" y="2979998"/>
            <a:ext cx="428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CFD18C-236D-8166-B045-5F80420DB25A}"/>
              </a:ext>
            </a:extLst>
          </p:cNvPr>
          <p:cNvGrpSpPr/>
          <p:nvPr/>
        </p:nvGrpSpPr>
        <p:grpSpPr>
          <a:xfrm>
            <a:off x="847118" y="3801982"/>
            <a:ext cx="6949310" cy="2781552"/>
            <a:chOff x="812742" y="2708827"/>
            <a:chExt cx="6949310" cy="2781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0FA5AE-347F-7DE5-BE3B-9F33FDE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42" y="2708827"/>
              <a:ext cx="4444109" cy="2724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A7C35-05E4-A478-4E97-B77D03F9C68E}"/>
                </a:ext>
              </a:extLst>
            </p:cNvPr>
            <p:cNvSpPr txBox="1"/>
            <p:nvPr/>
          </p:nvSpPr>
          <p:spPr>
            <a:xfrm>
              <a:off x="5256851" y="4905604"/>
              <a:ext cx="2286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팔각형 링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D69F1F-E615-0498-7A84-67D59214A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5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E9FED9-5E57-5001-5EDB-AC9EBD62EB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119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223C989-5926-22D4-74FA-971DC462F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529" y="4536272"/>
              <a:ext cx="4195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7571FA-E521-0253-D3C8-CDB83DEFE5B3}"/>
                </a:ext>
              </a:extLst>
            </p:cNvPr>
            <p:cNvSpPr txBox="1"/>
            <p:nvPr/>
          </p:nvSpPr>
          <p:spPr>
            <a:xfrm>
              <a:off x="5256849" y="4070839"/>
              <a:ext cx="250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링 틈 </a:t>
              </a:r>
              <a:r>
                <a:rPr lang="en-US" altLang="ko-KR" dirty="0"/>
                <a:t>= 2 mm,</a:t>
              </a:r>
            </a:p>
            <a:p>
              <a:r>
                <a:rPr lang="ko-KR" altLang="en-US" dirty="0"/>
                <a:t>틈의 깊이 </a:t>
              </a:r>
              <a:r>
                <a:rPr lang="en-US" altLang="ko-KR" dirty="0"/>
                <a:t>= 1.2 mm 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E001B2-F43E-19EA-6EE1-8E46EC26C39C}"/>
              </a:ext>
            </a:extLst>
          </p:cNvPr>
          <p:cNvCxnSpPr/>
          <p:nvPr/>
        </p:nvCxnSpPr>
        <p:spPr>
          <a:xfrm>
            <a:off x="1278784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9A40BB-340F-3AB0-D824-5616936D1617}"/>
              </a:ext>
            </a:extLst>
          </p:cNvPr>
          <p:cNvCxnSpPr/>
          <p:nvPr/>
        </p:nvCxnSpPr>
        <p:spPr>
          <a:xfrm>
            <a:off x="4838682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9042E9-8B10-1FBF-5512-8B033B448F06}"/>
              </a:ext>
            </a:extLst>
          </p:cNvPr>
          <p:cNvCxnSpPr>
            <a:cxnSpLocks/>
          </p:cNvCxnSpPr>
          <p:nvPr/>
        </p:nvCxnSpPr>
        <p:spPr>
          <a:xfrm>
            <a:off x="3035941" y="3521242"/>
            <a:ext cx="0" cy="2700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2CF046-0A6B-46E1-A901-3B9D62782751}"/>
              </a:ext>
            </a:extLst>
          </p:cNvPr>
          <p:cNvCxnSpPr>
            <a:cxnSpLocks/>
          </p:cNvCxnSpPr>
          <p:nvPr/>
        </p:nvCxnSpPr>
        <p:spPr>
          <a:xfrm>
            <a:off x="4786061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3B9541-F564-71DC-5705-CC9940AFE7A1}"/>
              </a:ext>
            </a:extLst>
          </p:cNvPr>
          <p:cNvCxnSpPr>
            <a:cxnSpLocks/>
          </p:cNvCxnSpPr>
          <p:nvPr/>
        </p:nvCxnSpPr>
        <p:spPr>
          <a:xfrm>
            <a:off x="4867245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97B72DE-7B23-A9C3-F3AB-4EE382C8FF64}"/>
              </a:ext>
            </a:extLst>
          </p:cNvPr>
          <p:cNvCxnSpPr>
            <a:cxnSpLocks/>
          </p:cNvCxnSpPr>
          <p:nvPr/>
        </p:nvCxnSpPr>
        <p:spPr>
          <a:xfrm flipH="1">
            <a:off x="4628905" y="1821719"/>
            <a:ext cx="4195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5E27FF-41ED-32F6-763D-DBAED678CF15}"/>
              </a:ext>
            </a:extLst>
          </p:cNvPr>
          <p:cNvSpPr txBox="1"/>
          <p:nvPr/>
        </p:nvSpPr>
        <p:spPr>
          <a:xfrm>
            <a:off x="5249776" y="1574184"/>
            <a:ext cx="31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벽 두께 </a:t>
            </a:r>
            <a:r>
              <a:rPr lang="en-US" altLang="ko-KR"/>
              <a:t>= 0.8 mm</a:t>
            </a:r>
          </a:p>
          <a:p>
            <a:r>
              <a:rPr lang="ko-KR" altLang="en-US"/>
              <a:t>끼우는 곳의 높이 </a:t>
            </a:r>
            <a:r>
              <a:rPr lang="en-US" altLang="ko-KR"/>
              <a:t>= 0.8 mm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136739C-3EDD-E316-5927-99E5A3C3DB93}"/>
              </a:ext>
            </a:extLst>
          </p:cNvPr>
          <p:cNvCxnSpPr>
            <a:cxnSpLocks/>
          </p:cNvCxnSpPr>
          <p:nvPr/>
        </p:nvCxnSpPr>
        <p:spPr>
          <a:xfrm>
            <a:off x="3312094" y="3521242"/>
            <a:ext cx="0" cy="6479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774D-1F1C-722F-57B6-3684BF6EF7B2}"/>
              </a:ext>
            </a:extLst>
          </p:cNvPr>
          <p:cNvCxnSpPr>
            <a:cxnSpLocks/>
          </p:cNvCxnSpPr>
          <p:nvPr/>
        </p:nvCxnSpPr>
        <p:spPr>
          <a:xfrm>
            <a:off x="3312094" y="1466450"/>
            <a:ext cx="0" cy="919240"/>
          </a:xfrm>
          <a:prstGeom prst="line">
            <a:avLst/>
          </a:prstGeom>
          <a:ln w="38100">
            <a:solidFill>
              <a:srgbClr val="13BE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FAB8EB-789E-B566-0163-502FFD12F2CE}"/>
              </a:ext>
            </a:extLst>
          </p:cNvPr>
          <p:cNvCxnSpPr>
            <a:cxnSpLocks/>
          </p:cNvCxnSpPr>
          <p:nvPr/>
        </p:nvCxnSpPr>
        <p:spPr>
          <a:xfrm>
            <a:off x="3788987" y="4469441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07463F-CA0B-17E7-74DE-6DB99E76CABE}"/>
              </a:ext>
            </a:extLst>
          </p:cNvPr>
          <p:cNvCxnSpPr>
            <a:cxnSpLocks/>
          </p:cNvCxnSpPr>
          <p:nvPr/>
        </p:nvCxnSpPr>
        <p:spPr>
          <a:xfrm>
            <a:off x="4122554" y="4202393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B70141-3C01-DE1D-086F-45309123A27E}"/>
              </a:ext>
            </a:extLst>
          </p:cNvPr>
          <p:cNvCxnSpPr>
            <a:cxnSpLocks/>
          </p:cNvCxnSpPr>
          <p:nvPr/>
        </p:nvCxnSpPr>
        <p:spPr>
          <a:xfrm flipH="1">
            <a:off x="4039089" y="4339612"/>
            <a:ext cx="313404" cy="2670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574FE01-B3BA-EB76-ADDB-B8EAE7AE0543}"/>
              </a:ext>
            </a:extLst>
          </p:cNvPr>
          <p:cNvSpPr txBox="1"/>
          <p:nvPr/>
        </p:nvSpPr>
        <p:spPr>
          <a:xfrm>
            <a:off x="4535822" y="4041218"/>
            <a:ext cx="228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 두께 </a:t>
            </a:r>
            <a:r>
              <a:rPr lang="en-US" altLang="ko-KR" dirty="0"/>
              <a:t>= 9.9 mm</a:t>
            </a:r>
          </a:p>
          <a:p>
            <a:endParaRPr lang="en-US" altLang="ko-KR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A1AE318-9E2A-791B-852B-DE091BC73C8C}"/>
              </a:ext>
            </a:extLst>
          </p:cNvPr>
          <p:cNvCxnSpPr>
            <a:cxnSpLocks/>
          </p:cNvCxnSpPr>
          <p:nvPr/>
        </p:nvCxnSpPr>
        <p:spPr>
          <a:xfrm>
            <a:off x="2332653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FD01F9-CEDA-1DA9-6DB7-AF6C03FB55BC}"/>
              </a:ext>
            </a:extLst>
          </p:cNvPr>
          <p:cNvCxnSpPr>
            <a:cxnSpLocks/>
          </p:cNvCxnSpPr>
          <p:nvPr/>
        </p:nvCxnSpPr>
        <p:spPr>
          <a:xfrm>
            <a:off x="3788987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261B03-A82D-AFB7-040A-8F45FB2A99AD}"/>
              </a:ext>
            </a:extLst>
          </p:cNvPr>
          <p:cNvCxnSpPr>
            <a:cxnSpLocks/>
          </p:cNvCxnSpPr>
          <p:nvPr/>
        </p:nvCxnSpPr>
        <p:spPr>
          <a:xfrm flipH="1">
            <a:off x="2332653" y="2757232"/>
            <a:ext cx="14563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E9C92B2-1A66-85FE-490A-F4816415CD8D}"/>
              </a:ext>
            </a:extLst>
          </p:cNvPr>
          <p:cNvSpPr txBox="1"/>
          <p:nvPr/>
        </p:nvSpPr>
        <p:spPr>
          <a:xfrm>
            <a:off x="622411" y="2938359"/>
            <a:ext cx="482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정팔각형 한 변의 길이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= D = 27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1D5AA-F104-ED63-9F21-7904FC9158B1}"/>
              </a:ext>
            </a:extLst>
          </p:cNvPr>
          <p:cNvSpPr txBox="1"/>
          <p:nvPr/>
        </p:nvSpPr>
        <p:spPr>
          <a:xfrm>
            <a:off x="8039201" y="4864239"/>
            <a:ext cx="3800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공간의 부피를 </a:t>
            </a:r>
            <a:endParaRPr lang="en-US" altLang="ko-KR" dirty="0"/>
          </a:p>
          <a:p>
            <a:r>
              <a:rPr lang="ko-KR" altLang="en-US" dirty="0"/>
              <a:t>한 층과 링 내부 부분을 나누어서</a:t>
            </a:r>
            <a:endParaRPr lang="en-US" altLang="ko-KR" dirty="0"/>
          </a:p>
          <a:p>
            <a:r>
              <a:rPr lang="ko-KR" altLang="en-US" dirty="0"/>
              <a:t>계산하고 합치는 방식으로 계산함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2612" y="323134"/>
            <a:ext cx="6468339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 err="1"/>
              <a:t>인벤터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11CC-3C1D-0928-62DD-70F51B62A668}"/>
              </a:ext>
            </a:extLst>
          </p:cNvPr>
          <p:cNvSpPr txBox="1"/>
          <p:nvPr/>
        </p:nvSpPr>
        <p:spPr>
          <a:xfrm>
            <a:off x="368592" y="2099612"/>
            <a:ext cx="501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개의 </a:t>
            </a:r>
            <a:endParaRPr lang="en-US" altLang="ko-KR" sz="3200" dirty="0"/>
          </a:p>
          <a:p>
            <a:pPr algn="ctr"/>
            <a:r>
              <a:rPr lang="ko-KR" altLang="en-US" sz="3200" dirty="0"/>
              <a:t>내부 부피 </a:t>
            </a:r>
            <a:r>
              <a:rPr lang="en-US" altLang="ko-KR" sz="3200" dirty="0"/>
              <a:t>=</a:t>
            </a:r>
          </a:p>
          <a:p>
            <a:pPr algn="ctr"/>
            <a:r>
              <a:rPr lang="en-US" altLang="ko-KR" sz="3200" dirty="0" err="1"/>
              <a:t>iProperties</a:t>
            </a:r>
            <a:r>
              <a:rPr lang="en-US" altLang="ko-KR" sz="3200" dirty="0"/>
              <a:t> </a:t>
            </a:r>
            <a:r>
              <a:rPr lang="ko-KR" altLang="en-US" sz="3200" dirty="0"/>
              <a:t>상 체적</a:t>
            </a:r>
            <a:endParaRPr lang="en-US" altLang="ko-KR" sz="3200" dirty="0"/>
          </a:p>
          <a:p>
            <a:pPr algn="ctr"/>
            <a:r>
              <a:rPr lang="ko-KR" altLang="en-US" sz="3200" dirty="0"/>
              <a:t>초기상태</a:t>
            </a:r>
            <a:r>
              <a:rPr lang="en-US" altLang="ko-KR" sz="3200" dirty="0"/>
              <a:t>(60</a:t>
            </a:r>
            <a:r>
              <a:rPr lang="ko-KR" altLang="en-US" sz="3200" dirty="0"/>
              <a:t>도</a:t>
            </a:r>
            <a:r>
              <a:rPr lang="en-US" altLang="ko-KR" sz="3200" dirty="0"/>
              <a:t>)</a:t>
            </a:r>
            <a:r>
              <a:rPr lang="ko-KR" altLang="en-US" sz="3200" dirty="0"/>
              <a:t>기준 </a:t>
            </a:r>
            <a:r>
              <a:rPr lang="en-US" altLang="ko-KR" sz="3200" dirty="0"/>
              <a:t>68768.215 mm^3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내부 부피 기준으로 모델을 만들고 부피를 측정함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694F3-91A5-A94C-CC6C-85AFB37A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80" y="1739423"/>
            <a:ext cx="5075582" cy="3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876" y="323134"/>
            <a:ext cx="7107075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5023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776935" y="45023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2EF2DA-27FE-7FC1-0B0B-A3C69B37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7" y="1611977"/>
            <a:ext cx="3084172" cy="2737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CA48DF-A6BE-A0DA-0257-CD87BF02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48" y="1611977"/>
            <a:ext cx="3049692" cy="27370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E5066A-EB3B-2BE2-7DB3-08F944DDA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47" y="1611977"/>
            <a:ext cx="3039435" cy="27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771" y="323134"/>
            <a:ext cx="7080180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7FFBB-291E-3C5F-DBC3-07456F85BC59}"/>
              </a:ext>
            </a:extLst>
          </p:cNvPr>
          <p:cNvSpPr txBox="1"/>
          <p:nvPr/>
        </p:nvSpPr>
        <p:spPr>
          <a:xfrm>
            <a:off x="3372525" y="1858352"/>
            <a:ext cx="385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팔각기둥의 부피</a:t>
            </a:r>
            <a:r>
              <a:rPr lang="en-US" altLang="ko-KR" dirty="0"/>
              <a:t> = </a:t>
            </a:r>
            <a:r>
              <a:rPr lang="ko-KR" altLang="en-US" dirty="0" err="1"/>
              <a:t>밑면넓이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높이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1518C-3765-2591-E64F-94CA963F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" y="3001408"/>
            <a:ext cx="2953758" cy="28444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/>
              <p:nvPr/>
            </p:nvSpPr>
            <p:spPr>
              <a:xfrm>
                <a:off x="3376401" y="3661126"/>
                <a:ext cx="4872361" cy="19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한 변이 </a:t>
                </a:r>
                <a:r>
                  <a:rPr lang="en-US" altLang="ko-KR"/>
                  <a:t>D</a:t>
                </a:r>
                <a:r>
                  <a:rPr lang="ko-KR" altLang="en-US"/>
                  <a:t>인 정팔각형의 넓이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r>
                  <a:rPr lang="ko-KR" altLang="en-US"/>
                  <a:t>높이 </a:t>
                </a:r>
                <a:r>
                  <a:rPr lang="en-US" altLang="ko-KR"/>
                  <a:t>= L</a:t>
                </a:r>
              </a:p>
              <a:p>
                <a:endParaRPr lang="en-US" altLang="ko-KR"/>
              </a:p>
              <a:p>
                <a:r>
                  <a:rPr lang="ko-KR" altLang="en-US"/>
                  <a:t>팔각기둥의 부피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		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401" y="3661126"/>
                <a:ext cx="4872361" cy="1902059"/>
              </a:xfrm>
              <a:prstGeom prst="rect">
                <a:avLst/>
              </a:prstGeom>
              <a:blipFill>
                <a:blip r:embed="rId3"/>
                <a:stretch>
                  <a:fillRect l="-1126" t="-641" b="-2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5F375-611B-FBF7-A224-C25EDE3043B4}"/>
              </a:ext>
            </a:extLst>
          </p:cNvPr>
          <p:cNvCxnSpPr>
            <a:cxnSpLocks/>
          </p:cNvCxnSpPr>
          <p:nvPr/>
        </p:nvCxnSpPr>
        <p:spPr>
          <a:xfrm>
            <a:off x="1337307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4FAB1C-BA8F-1558-3934-B500306B81FC}"/>
              </a:ext>
            </a:extLst>
          </p:cNvPr>
          <p:cNvCxnSpPr>
            <a:cxnSpLocks/>
          </p:cNvCxnSpPr>
          <p:nvPr/>
        </p:nvCxnSpPr>
        <p:spPr>
          <a:xfrm>
            <a:off x="2388005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B05CC-5145-3EF5-D181-5898ED9C0087}"/>
              </a:ext>
            </a:extLst>
          </p:cNvPr>
          <p:cNvCxnSpPr>
            <a:cxnSpLocks/>
          </p:cNvCxnSpPr>
          <p:nvPr/>
        </p:nvCxnSpPr>
        <p:spPr>
          <a:xfrm flipH="1">
            <a:off x="1405456" y="5911911"/>
            <a:ext cx="9130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20E35-669F-00E3-9DBB-EB68A8B4738B}"/>
              </a:ext>
            </a:extLst>
          </p:cNvPr>
          <p:cNvSpPr txBox="1"/>
          <p:nvPr/>
        </p:nvSpPr>
        <p:spPr>
          <a:xfrm>
            <a:off x="279778" y="6037359"/>
            <a:ext cx="420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</a:t>
            </a:r>
            <a:r>
              <a:rPr lang="ko-KR" altLang="en-US" dirty="0" err="1"/>
              <a:t>한변의</a:t>
            </a:r>
            <a:r>
              <a:rPr lang="ko-KR" altLang="en-US" dirty="0"/>
              <a:t> 길이 </a:t>
            </a:r>
            <a:r>
              <a:rPr lang="en-US" altLang="ko-KR" dirty="0"/>
              <a:t>= D = 27 mm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0E6F00-85AF-EF3C-E5B7-2CD9EB48E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85" y="1474879"/>
            <a:ext cx="3939136" cy="183858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9DC9CD9-D6E7-30FF-8036-7261647A96E5}"/>
              </a:ext>
            </a:extLst>
          </p:cNvPr>
          <p:cNvSpPr/>
          <p:nvPr/>
        </p:nvSpPr>
        <p:spPr>
          <a:xfrm>
            <a:off x="10305907" y="1326911"/>
            <a:ext cx="1595044" cy="223443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2FB8C46-70CC-4C84-9B23-CC9DF2AA1901}"/>
              </a:ext>
            </a:extLst>
          </p:cNvPr>
          <p:cNvSpPr/>
          <p:nvPr/>
        </p:nvSpPr>
        <p:spPr>
          <a:xfrm rot="3049196">
            <a:off x="10201081" y="2191501"/>
            <a:ext cx="226881" cy="17218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E7D39A28-48DC-B08C-8A6A-ECD5AAC1E885}"/>
              </a:ext>
            </a:extLst>
          </p:cNvPr>
          <p:cNvSpPr/>
          <p:nvPr/>
        </p:nvSpPr>
        <p:spPr>
          <a:xfrm rot="16200000">
            <a:off x="7853674" y="4659261"/>
            <a:ext cx="2493628" cy="79093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/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/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/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3B98D9-9295-571B-4615-EDCED1AB3B5C}"/>
              </a:ext>
            </a:extLst>
          </p:cNvPr>
          <p:cNvCxnSpPr>
            <a:cxnSpLocks/>
          </p:cNvCxnSpPr>
          <p:nvPr/>
        </p:nvCxnSpPr>
        <p:spPr>
          <a:xfrm>
            <a:off x="8563047" y="5057693"/>
            <a:ext cx="1103467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/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/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/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액자 33">
            <a:extLst>
              <a:ext uri="{FF2B5EF4-FFF2-40B4-BE49-F238E27FC236}">
                <a16:creationId xmlns:a16="http://schemas.microsoft.com/office/drawing/2014/main" id="{D2F3A1C3-2E1D-B212-A140-3E47D0FA072A}"/>
              </a:ext>
            </a:extLst>
          </p:cNvPr>
          <p:cNvSpPr/>
          <p:nvPr/>
        </p:nvSpPr>
        <p:spPr>
          <a:xfrm>
            <a:off x="9952214" y="4001167"/>
            <a:ext cx="1595044" cy="639096"/>
          </a:xfrm>
          <a:prstGeom prst="frame">
            <a:avLst>
              <a:gd name="adj1" fmla="val 689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72151C5-F58A-0D4B-E314-0F43486AA3C2}"/>
              </a:ext>
            </a:extLst>
          </p:cNvPr>
          <p:cNvSpPr/>
          <p:nvPr/>
        </p:nvSpPr>
        <p:spPr>
          <a:xfrm>
            <a:off x="5298478" y="5050713"/>
            <a:ext cx="2422358" cy="63909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1/2 액자 35">
            <a:extLst>
              <a:ext uri="{FF2B5EF4-FFF2-40B4-BE49-F238E27FC236}">
                <a16:creationId xmlns:a16="http://schemas.microsoft.com/office/drawing/2014/main" id="{5249F1D6-5F7F-AE3D-B84A-27B16A92314A}"/>
              </a:ext>
            </a:extLst>
          </p:cNvPr>
          <p:cNvSpPr/>
          <p:nvPr/>
        </p:nvSpPr>
        <p:spPr>
          <a:xfrm>
            <a:off x="9254001" y="4813701"/>
            <a:ext cx="262680" cy="262680"/>
          </a:xfrm>
          <a:prstGeom prst="halfFrame">
            <a:avLst>
              <a:gd name="adj1" fmla="val 28835"/>
              <a:gd name="adj2" fmla="val 285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/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18C35AE-7E46-45BC-43B9-48D5B7D426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44" y="529753"/>
            <a:ext cx="2960701" cy="265719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0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44" y="323134"/>
            <a:ext cx="705460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1F43F02-B17D-FF5A-EA1C-1752EF58B37D}"/>
              </a:ext>
            </a:extLst>
          </p:cNvPr>
          <p:cNvGrpSpPr/>
          <p:nvPr/>
        </p:nvGrpSpPr>
        <p:grpSpPr>
          <a:xfrm>
            <a:off x="6582277" y="2103785"/>
            <a:ext cx="3766462" cy="3689678"/>
            <a:chOff x="1507721" y="2801283"/>
            <a:chExt cx="3766462" cy="3689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D480F2-C1EC-C547-C60D-32BE6190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F08B82D7-6B44-C571-AEFD-34E5438DE6E5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86E9BB-FD28-A5E1-DD1E-93EFAFE2E25D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4E676567-F6B8-121F-AD05-955D165EF67D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1FA86B-DD8B-CD96-D1E6-137635055C9B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179D170-DA48-9A8D-668D-80567F1D902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5AEFF4B-A68A-04D2-8C5C-3AE4DB5FB41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454F54FB-631F-A12E-110F-974637964B65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E149834-F097-FADD-1CF1-8B2825A012FF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2EE2B39-3D78-9BCC-97E8-869C4743DBFF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50019764-5C68-87E6-4C5D-87DF8F6D9E7C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C121140E-AE3A-56F7-1758-0A37CCD50370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BAE8F50D-41E7-73A6-7BBC-3A87FA917E3A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3C58A43-4205-9393-386E-907486BE878E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ED2F784-B295-68A1-D550-0FB133ECB5FF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8A16FB-78D3-76CB-0273-02AB5E3B0D7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82695D9-C1AC-C04C-F030-B5591201720B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6EDEA83D-B1F6-4A6D-1625-07D6D578D153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C86BA80C-2B9D-AFF9-8084-6A3685DBE052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C10DADC-F04D-84DD-D416-C852B33D15F7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5F1781B-ECA6-9399-F231-7B3F5A3A544A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CA886D4-773A-3BAA-2534-A58413ECFAA9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C2F24116-CF83-02DA-D5F5-C620F096564A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2D532F9-AED3-BC56-512D-8FB06A91E51C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432314B-A37D-D201-BFF9-94495C3F31A1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D0D7D1B-9C6D-43DA-CE4F-8EDCCD2B4AFF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2DE1232-A901-48CA-22B4-50FCB795E6C3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4B278EB-E983-9B01-F415-B16F42872475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4472874-7859-8E33-2B27-2B46E1848935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EB1124-EB49-C16F-4573-953200D6EBAE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E437662-F2F7-0C48-7524-79BF2ED21E5B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6563A62-5E1A-5E85-03E2-2A5F4DC85FA6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DE59F0-130F-11AC-FABA-A41B3D9DAF72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A091C3-CBAA-69F1-2791-19CA28FFBA5A}"/>
              </a:ext>
            </a:extLst>
          </p:cNvPr>
          <p:cNvGrpSpPr/>
          <p:nvPr/>
        </p:nvGrpSpPr>
        <p:grpSpPr>
          <a:xfrm>
            <a:off x="1060585" y="3420632"/>
            <a:ext cx="4668318" cy="2482655"/>
            <a:chOff x="6034561" y="3004013"/>
            <a:chExt cx="4668318" cy="248265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531FA45-FFFB-B0DE-B40C-070D2661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561" y="3229155"/>
              <a:ext cx="4668318" cy="1958026"/>
            </a:xfrm>
            <a:prstGeom prst="rect">
              <a:avLst/>
            </a:prstGeom>
          </p:spPr>
        </p:pic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FE9419AE-72DD-A0B1-BD36-0F5842B7E096}"/>
                </a:ext>
              </a:extLst>
            </p:cNvPr>
            <p:cNvSpPr/>
            <p:nvPr/>
          </p:nvSpPr>
          <p:spPr>
            <a:xfrm flipH="1">
              <a:off x="6421079" y="4255775"/>
              <a:ext cx="431819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ABE33AB-2508-1887-33F5-1CEE1E8FAC95}"/>
                </a:ext>
              </a:extLst>
            </p:cNvPr>
            <p:cNvSpPr/>
            <p:nvPr/>
          </p:nvSpPr>
          <p:spPr>
            <a:xfrm flipH="1" flipV="1">
              <a:off x="6433901" y="3488216"/>
              <a:ext cx="431820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662D80A7-AD1F-3EB7-4D1E-473C03738AAC}"/>
                </a:ext>
              </a:extLst>
            </p:cNvPr>
            <p:cNvSpPr/>
            <p:nvPr/>
          </p:nvSpPr>
          <p:spPr>
            <a:xfrm flipV="1">
              <a:off x="7297209" y="3518478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7E6C9DF3-6015-8DF5-07DC-95B614F17180}"/>
                </a:ext>
              </a:extLst>
            </p:cNvPr>
            <p:cNvSpPr/>
            <p:nvPr/>
          </p:nvSpPr>
          <p:spPr>
            <a:xfrm>
              <a:off x="7305768" y="4296690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E2EBC22-A6C8-92E5-DC41-D645F5CB8A1B}"/>
                </a:ext>
              </a:extLst>
            </p:cNvPr>
            <p:cNvSpPr/>
            <p:nvPr/>
          </p:nvSpPr>
          <p:spPr>
            <a:xfrm>
              <a:off x="6421079" y="30040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720E6F9-AF4C-361A-B794-C1B5B9E44332}"/>
                </a:ext>
              </a:extLst>
            </p:cNvPr>
            <p:cNvSpPr/>
            <p:nvPr/>
          </p:nvSpPr>
          <p:spPr>
            <a:xfrm>
              <a:off x="7191074" y="302814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7D914ED-E57E-34CE-CD19-215CD602CAE0}"/>
                </a:ext>
              </a:extLst>
            </p:cNvPr>
            <p:cNvSpPr/>
            <p:nvPr/>
          </p:nvSpPr>
          <p:spPr>
            <a:xfrm>
              <a:off x="6324664" y="508355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B2026BA-087C-FB1F-0953-302911C43FBE}"/>
                </a:ext>
              </a:extLst>
            </p:cNvPr>
            <p:cNvSpPr/>
            <p:nvPr/>
          </p:nvSpPr>
          <p:spPr>
            <a:xfrm>
              <a:off x="7181937" y="50947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5651D317-E205-D5E0-82F1-00A20403999F}"/>
                </a:ext>
              </a:extLst>
            </p:cNvPr>
            <p:cNvSpPr/>
            <p:nvPr/>
          </p:nvSpPr>
          <p:spPr>
            <a:xfrm flipV="1">
              <a:off x="9271534" y="4255775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79A624E3-59CE-14FA-48FB-F377887ECDDE}"/>
                </a:ext>
              </a:extLst>
            </p:cNvPr>
            <p:cNvSpPr/>
            <p:nvPr/>
          </p:nvSpPr>
          <p:spPr>
            <a:xfrm>
              <a:off x="9271534" y="3518478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D6A0676-23A3-835E-84B4-D35D0B1EEE69}"/>
                </a:ext>
              </a:extLst>
            </p:cNvPr>
            <p:cNvSpPr/>
            <p:nvPr/>
          </p:nvSpPr>
          <p:spPr>
            <a:xfrm flipH="1" flipV="1">
              <a:off x="7318591" y="4276233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A3F25022-2AC9-4917-5817-BEBBF5398C19}"/>
                </a:ext>
              </a:extLst>
            </p:cNvPr>
            <p:cNvSpPr/>
            <p:nvPr/>
          </p:nvSpPr>
          <p:spPr>
            <a:xfrm flipH="1">
              <a:off x="7318591" y="3538936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12436F00-8421-B83A-B241-797AB56DC2B9}"/>
                </a:ext>
              </a:extLst>
            </p:cNvPr>
            <p:cNvSpPr/>
            <p:nvPr/>
          </p:nvSpPr>
          <p:spPr>
            <a:xfrm>
              <a:off x="7604449" y="3491303"/>
              <a:ext cx="1667085" cy="1535992"/>
            </a:xfrm>
            <a:prstGeom prst="frame">
              <a:avLst>
                <a:gd name="adj1" fmla="val 376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79A1EEA-7F91-D702-5754-DDB00F73E5A4}"/>
                </a:ext>
              </a:extLst>
            </p:cNvPr>
            <p:cNvSpPr/>
            <p:nvPr/>
          </p:nvSpPr>
          <p:spPr>
            <a:xfrm>
              <a:off x="8210629" y="4445591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239522B-4AF9-6556-490F-FB79E4F0B1E3}"/>
                </a:ext>
              </a:extLst>
            </p:cNvPr>
            <p:cNvSpPr/>
            <p:nvPr/>
          </p:nvSpPr>
          <p:spPr>
            <a:xfrm>
              <a:off x="8906438" y="5074976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1A7DFA-691C-80E1-9953-58DD723EFF7D}"/>
                </a:ext>
              </a:extLst>
            </p:cNvPr>
            <p:cNvSpPr/>
            <p:nvPr/>
          </p:nvSpPr>
          <p:spPr>
            <a:xfrm>
              <a:off x="7582961" y="5091797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0FA32B7-27AE-5A28-A034-1DE7DC18439E}"/>
                </a:ext>
              </a:extLst>
            </p:cNvPr>
            <p:cNvSpPr/>
            <p:nvPr/>
          </p:nvSpPr>
          <p:spPr>
            <a:xfrm>
              <a:off x="9014858" y="3034914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11CA62E-AF30-A262-57FF-649351C82234}"/>
                </a:ext>
              </a:extLst>
            </p:cNvPr>
            <p:cNvSpPr/>
            <p:nvPr/>
          </p:nvSpPr>
          <p:spPr>
            <a:xfrm>
              <a:off x="7639338" y="3028143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919A5CE0-C2BB-0860-BC4F-CDD5DE4D6012}"/>
                </a:ext>
              </a:extLst>
            </p:cNvPr>
            <p:cNvSpPr/>
            <p:nvPr/>
          </p:nvSpPr>
          <p:spPr>
            <a:xfrm flipH="1">
              <a:off x="9285503" y="4228626"/>
              <a:ext cx="285860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83DA2ED-3134-82E0-14D9-0A2437F0FE34}"/>
                </a:ext>
              </a:extLst>
            </p:cNvPr>
            <p:cNvSpPr/>
            <p:nvPr/>
          </p:nvSpPr>
          <p:spPr>
            <a:xfrm flipH="1" flipV="1">
              <a:off x="9298325" y="3461067"/>
              <a:ext cx="285861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4E9D700-B679-FCEA-B2FC-02C38A8E78C2}"/>
                </a:ext>
              </a:extLst>
            </p:cNvPr>
            <p:cNvSpPr/>
            <p:nvPr/>
          </p:nvSpPr>
          <p:spPr>
            <a:xfrm>
              <a:off x="9428433" y="302304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ABEF16-0149-F631-F34A-B06412C3849D}"/>
                </a:ext>
              </a:extLst>
            </p:cNvPr>
            <p:cNvSpPr/>
            <p:nvPr/>
          </p:nvSpPr>
          <p:spPr>
            <a:xfrm>
              <a:off x="9327304" y="50604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9D321E5D-51DD-1CCC-3360-7A06F2A8A653}"/>
                </a:ext>
              </a:extLst>
            </p:cNvPr>
            <p:cNvSpPr/>
            <p:nvPr/>
          </p:nvSpPr>
          <p:spPr>
            <a:xfrm flipV="1">
              <a:off x="10037053" y="3516850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7E585694-8F1F-4B3D-A901-FC68F8716EC5}"/>
                </a:ext>
              </a:extLst>
            </p:cNvPr>
            <p:cNvSpPr/>
            <p:nvPr/>
          </p:nvSpPr>
          <p:spPr>
            <a:xfrm>
              <a:off x="10045612" y="4295062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3D39795-B806-56CA-1AFC-C814CC43F1F4}"/>
                </a:ext>
              </a:extLst>
            </p:cNvPr>
            <p:cNvSpPr/>
            <p:nvPr/>
          </p:nvSpPr>
          <p:spPr>
            <a:xfrm>
              <a:off x="10136080" y="303321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ADCEDE86-926B-D413-3E50-C3F5136541E1}"/>
                </a:ext>
              </a:extLst>
            </p:cNvPr>
            <p:cNvSpPr/>
            <p:nvPr/>
          </p:nvSpPr>
          <p:spPr>
            <a:xfrm>
              <a:off x="10034951" y="50705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5" name="액자 94">
              <a:extLst>
                <a:ext uri="{FF2B5EF4-FFF2-40B4-BE49-F238E27FC236}">
                  <a16:creationId xmlns:a16="http://schemas.microsoft.com/office/drawing/2014/main" id="{83340626-942E-75AC-3F0B-233E0D868F00}"/>
                </a:ext>
              </a:extLst>
            </p:cNvPr>
            <p:cNvSpPr/>
            <p:nvPr/>
          </p:nvSpPr>
          <p:spPr>
            <a:xfrm>
              <a:off x="6873053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1ABB0D9-14A8-A39A-451D-47EF0CF40B8F}"/>
                </a:ext>
              </a:extLst>
            </p:cNvPr>
            <p:cNvSpPr/>
            <p:nvPr/>
          </p:nvSpPr>
          <p:spPr>
            <a:xfrm>
              <a:off x="6752253" y="509179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98" name="액자 97">
              <a:extLst>
                <a:ext uri="{FF2B5EF4-FFF2-40B4-BE49-F238E27FC236}">
                  <a16:creationId xmlns:a16="http://schemas.microsoft.com/office/drawing/2014/main" id="{1FC94600-600D-8C72-9B2E-2A592679E5F0}"/>
                </a:ext>
              </a:extLst>
            </p:cNvPr>
            <p:cNvSpPr/>
            <p:nvPr/>
          </p:nvSpPr>
          <p:spPr>
            <a:xfrm>
              <a:off x="9605444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F8C2D6C-2136-E065-AE84-6E91D77C4EED}"/>
                </a:ext>
              </a:extLst>
            </p:cNvPr>
            <p:cNvSpPr/>
            <p:nvPr/>
          </p:nvSpPr>
          <p:spPr>
            <a:xfrm>
              <a:off x="9653725" y="5060416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3E97E84D-A032-97A7-4C7D-C0ECBBDB696E}"/>
                </a:ext>
              </a:extLst>
            </p:cNvPr>
            <p:cNvSpPr/>
            <p:nvPr/>
          </p:nvSpPr>
          <p:spPr>
            <a:xfrm rot="16200000">
              <a:off x="9550455" y="4086082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3D9178A-5F78-39EF-8B0E-32C97799D918}"/>
                </a:ext>
              </a:extLst>
            </p:cNvPr>
            <p:cNvSpPr/>
            <p:nvPr/>
          </p:nvSpPr>
          <p:spPr>
            <a:xfrm>
              <a:off x="10292392" y="4118738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589693E7-2CAB-DD49-509B-0AEAED6B4932}"/>
                </a:ext>
              </a:extLst>
            </p:cNvPr>
            <p:cNvSpPr/>
            <p:nvPr/>
          </p:nvSpPr>
          <p:spPr>
            <a:xfrm rot="5400000" flipH="1">
              <a:off x="5914350" y="4060649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E5EE422-CFD0-6B56-9793-06441EA4D126}"/>
                </a:ext>
              </a:extLst>
            </p:cNvPr>
            <p:cNvSpPr/>
            <p:nvPr/>
          </p:nvSpPr>
          <p:spPr>
            <a:xfrm>
              <a:off x="6211163" y="4093265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0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6471" y="323134"/>
            <a:ext cx="7194480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799EA20-8BA7-5208-AA77-27B3F4247997}"/>
              </a:ext>
            </a:extLst>
          </p:cNvPr>
          <p:cNvSpPr/>
          <p:nvPr/>
        </p:nvSpPr>
        <p:spPr>
          <a:xfrm rot="465825">
            <a:off x="982920" y="1680364"/>
            <a:ext cx="944625" cy="759445"/>
          </a:xfrm>
          <a:prstGeom prst="frame">
            <a:avLst>
              <a:gd name="adj1" fmla="val 376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BC588C-E674-A291-D581-D627FF9E1844}"/>
              </a:ext>
            </a:extLst>
          </p:cNvPr>
          <p:cNvSpPr/>
          <p:nvPr/>
        </p:nvSpPr>
        <p:spPr>
          <a:xfrm rot="20947090">
            <a:off x="1058816" y="693521"/>
            <a:ext cx="376499" cy="761027"/>
          </a:xfrm>
          <a:prstGeom prst="frame">
            <a:avLst>
              <a:gd name="adj1" fmla="val 1214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712F3D-DFAE-FBED-B384-6961301FF8A9}"/>
              </a:ext>
            </a:extLst>
          </p:cNvPr>
          <p:cNvSpPr/>
          <p:nvPr/>
        </p:nvSpPr>
        <p:spPr>
          <a:xfrm>
            <a:off x="1247065" y="1864142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07FD4B-4CA6-857C-F8D4-6ADED095DDF2}"/>
              </a:ext>
            </a:extLst>
          </p:cNvPr>
          <p:cNvSpPr/>
          <p:nvPr/>
        </p:nvSpPr>
        <p:spPr>
          <a:xfrm>
            <a:off x="1051121" y="8624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1C22-8647-C699-9E67-08E1CCF274AC}"/>
              </a:ext>
            </a:extLst>
          </p:cNvPr>
          <p:cNvSpPr txBox="1"/>
          <p:nvPr/>
        </p:nvSpPr>
        <p:spPr>
          <a:xfrm>
            <a:off x="372702" y="2641673"/>
            <a:ext cx="5123881" cy="66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와 </a:t>
            </a:r>
            <a:r>
              <a:rPr lang="en-US" altLang="ko-KR" dirty="0"/>
              <a:t>       </a:t>
            </a:r>
            <a:r>
              <a:rPr lang="ko-KR" altLang="en-US" dirty="0"/>
              <a:t>는 아래의 삼각형을 밑면으로 하고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D, d</a:t>
            </a:r>
            <a:r>
              <a:rPr lang="ko-KR" altLang="en-US" dirty="0"/>
              <a:t>를 높이로 하는 삼각 기둥이다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1E5C7-279C-299D-D957-B9D659EAF093}"/>
              </a:ext>
            </a:extLst>
          </p:cNvPr>
          <p:cNvGrpSpPr/>
          <p:nvPr/>
        </p:nvGrpSpPr>
        <p:grpSpPr>
          <a:xfrm>
            <a:off x="557492" y="3623355"/>
            <a:ext cx="2325039" cy="2493628"/>
            <a:chOff x="4445074" y="1944737"/>
            <a:chExt cx="2325039" cy="249362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0C26C10-E588-9F3A-27F6-BFEF6AA4DAF0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/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3F07BE-B686-8AC5-EEC5-F756C83B2AFA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/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/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1AE9E3DF-A9D8-720E-180E-563D58C1DCEB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A09FCD-1F23-9336-9F98-E0DD62521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0675" y="1955971"/>
            <a:ext cx="2843776" cy="323602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5233055-F9E6-CE45-063B-865D621C9EC9}"/>
              </a:ext>
            </a:extLst>
          </p:cNvPr>
          <p:cNvSpPr/>
          <p:nvPr/>
        </p:nvSpPr>
        <p:spPr>
          <a:xfrm>
            <a:off x="5285465" y="5258861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삼각형의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9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F54FA3-0A04-FBBD-2E4B-E985008290CF}"/>
              </a:ext>
            </a:extLst>
          </p:cNvPr>
          <p:cNvSpPr/>
          <p:nvPr/>
        </p:nvSpPr>
        <p:spPr>
          <a:xfrm rot="16200000">
            <a:off x="6800793" y="389705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3A614-C536-971F-E42E-31AC8F7A213C}"/>
              </a:ext>
            </a:extLst>
          </p:cNvPr>
          <p:cNvCxnSpPr>
            <a:cxnSpLocks/>
          </p:cNvCxnSpPr>
          <p:nvPr/>
        </p:nvCxnSpPr>
        <p:spPr>
          <a:xfrm flipV="1">
            <a:off x="7515941" y="411157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/>
              <p:nvPr/>
            </p:nvSpPr>
            <p:spPr>
              <a:xfrm>
                <a:off x="7011685" y="39269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85" y="3926913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/>
              <p:nvPr/>
            </p:nvSpPr>
            <p:spPr>
              <a:xfrm>
                <a:off x="7011685" y="424548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85" y="4245480"/>
                <a:ext cx="13027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/>
              <p:nvPr/>
            </p:nvSpPr>
            <p:spPr>
              <a:xfrm>
                <a:off x="7881782" y="3926913"/>
                <a:ext cx="394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782" y="3926913"/>
                <a:ext cx="3949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/>
              <p:nvPr/>
            </p:nvSpPr>
            <p:spPr>
              <a:xfrm>
                <a:off x="6864558" y="342296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58" y="3422969"/>
                <a:ext cx="1302766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/>
              <p:nvPr/>
            </p:nvSpPr>
            <p:spPr>
              <a:xfrm>
                <a:off x="6854198" y="441611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198" y="4416118"/>
                <a:ext cx="1302766" cy="6090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B5367AF-5E02-08F3-94D1-8A7FCA7D7883}"/>
              </a:ext>
            </a:extLst>
          </p:cNvPr>
          <p:cNvCxnSpPr>
            <a:cxnSpLocks/>
          </p:cNvCxnSpPr>
          <p:nvPr/>
        </p:nvCxnSpPr>
        <p:spPr>
          <a:xfrm flipH="1" flipV="1">
            <a:off x="6207338" y="2233054"/>
            <a:ext cx="1728431" cy="985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/>
              <p:nvPr/>
            </p:nvSpPr>
            <p:spPr>
              <a:xfrm>
                <a:off x="6646371" y="213818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371" y="2138181"/>
                <a:ext cx="1302766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그림 106">
            <a:extLst>
              <a:ext uri="{FF2B5EF4-FFF2-40B4-BE49-F238E27FC236}">
                <a16:creationId xmlns:a16="http://schemas.microsoft.com/office/drawing/2014/main" id="{C03663F8-CFF9-88FB-4327-9A806188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746" y="2420856"/>
            <a:ext cx="1898264" cy="279285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CFDD9B6E-EE33-D052-8052-9769EAD853A2}"/>
              </a:ext>
            </a:extLst>
          </p:cNvPr>
          <p:cNvSpPr/>
          <p:nvPr/>
        </p:nvSpPr>
        <p:spPr>
          <a:xfrm>
            <a:off x="9704071" y="1760028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7254A9D6-7DC0-BFD6-CDE6-C6B383BDB3BE}"/>
              </a:ext>
            </a:extLst>
          </p:cNvPr>
          <p:cNvSpPr/>
          <p:nvPr/>
        </p:nvSpPr>
        <p:spPr>
          <a:xfrm rot="16200000">
            <a:off x="9371356" y="388072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75E85A-AC3D-1531-9312-F37F66514DF8}"/>
              </a:ext>
            </a:extLst>
          </p:cNvPr>
          <p:cNvCxnSpPr>
            <a:cxnSpLocks/>
          </p:cNvCxnSpPr>
          <p:nvPr/>
        </p:nvCxnSpPr>
        <p:spPr>
          <a:xfrm flipV="1">
            <a:off x="10086504" y="409524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/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/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/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/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/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314C2A8-2486-AEF2-6C98-B81E044921B8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2693076"/>
            <a:ext cx="706371" cy="4413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액자 118">
            <a:extLst>
              <a:ext uri="{FF2B5EF4-FFF2-40B4-BE49-F238E27FC236}">
                <a16:creationId xmlns:a16="http://schemas.microsoft.com/office/drawing/2014/main" id="{09F6E938-1E76-458B-1544-449672ADEB5A}"/>
              </a:ext>
            </a:extLst>
          </p:cNvPr>
          <p:cNvSpPr/>
          <p:nvPr/>
        </p:nvSpPr>
        <p:spPr>
          <a:xfrm>
            <a:off x="2573077" y="5001695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액자 119">
            <a:extLst>
              <a:ext uri="{FF2B5EF4-FFF2-40B4-BE49-F238E27FC236}">
                <a16:creationId xmlns:a16="http://schemas.microsoft.com/office/drawing/2014/main" id="{480F4E2A-4CEA-4C75-7AEA-C8B6BA8B44C9}"/>
              </a:ext>
            </a:extLst>
          </p:cNvPr>
          <p:cNvSpPr/>
          <p:nvPr/>
        </p:nvSpPr>
        <p:spPr>
          <a:xfrm>
            <a:off x="5466746" y="5799873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/>
              <p:nvPr/>
            </p:nvSpPr>
            <p:spPr>
              <a:xfrm>
                <a:off x="5437444" y="5281858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44" y="5281858"/>
                <a:ext cx="1302766" cy="1165319"/>
              </a:xfrm>
              <a:prstGeom prst="rect">
                <a:avLst/>
              </a:prstGeom>
              <a:blipFill>
                <a:blip r:embed="rId22"/>
                <a:stretch>
                  <a:fillRect r="-37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/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blipFill>
                <a:blip r:embed="rId2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/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blipFill>
                <a:blip r:embed="rId24"/>
                <a:stretch>
                  <a:fillRect r="-35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타원 123">
            <a:extLst>
              <a:ext uri="{FF2B5EF4-FFF2-40B4-BE49-F238E27FC236}">
                <a16:creationId xmlns:a16="http://schemas.microsoft.com/office/drawing/2014/main" id="{CAE31A15-1796-D9DC-D41D-17A923A832FF}"/>
              </a:ext>
            </a:extLst>
          </p:cNvPr>
          <p:cNvSpPr/>
          <p:nvPr/>
        </p:nvSpPr>
        <p:spPr>
          <a:xfrm>
            <a:off x="8667963" y="5271195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6CFAF1-4E9D-8A56-2ADA-D083683FBBA7}"/>
              </a:ext>
            </a:extLst>
          </p:cNvPr>
          <p:cNvSpPr/>
          <p:nvPr/>
        </p:nvSpPr>
        <p:spPr>
          <a:xfrm>
            <a:off x="6619798" y="140309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26" name="액자 125">
            <a:extLst>
              <a:ext uri="{FF2B5EF4-FFF2-40B4-BE49-F238E27FC236}">
                <a16:creationId xmlns:a16="http://schemas.microsoft.com/office/drawing/2014/main" id="{5069100C-1843-50BF-21CB-71F0A7E961FB}"/>
              </a:ext>
            </a:extLst>
          </p:cNvPr>
          <p:cNvSpPr/>
          <p:nvPr/>
        </p:nvSpPr>
        <p:spPr>
          <a:xfrm>
            <a:off x="8822021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FD6B3E4-9F55-248B-0F97-16FE7901D20D}"/>
              </a:ext>
            </a:extLst>
          </p:cNvPr>
          <p:cNvSpPr/>
          <p:nvPr/>
        </p:nvSpPr>
        <p:spPr>
          <a:xfrm>
            <a:off x="434018" y="255285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7979374-489D-11DA-CB07-CD6D049F59C0}"/>
              </a:ext>
            </a:extLst>
          </p:cNvPr>
          <p:cNvSpPr/>
          <p:nvPr/>
        </p:nvSpPr>
        <p:spPr>
          <a:xfrm>
            <a:off x="1213401" y="25635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8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3483" y="323134"/>
            <a:ext cx="674746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    와       는 아래의 삼각형을 밑면으로 하고 </a:t>
                </a:r>
                <a:endParaRPr lang="en-US" altLang="ko-KR"/>
              </a:p>
              <a:p>
                <a:r>
                  <a:rPr lang="ko-KR" altLang="en-US"/>
                  <a:t>각각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/>
                  <a:t>, q</a:t>
                </a:r>
                <a:r>
                  <a:rPr lang="ko-KR" altLang="en-US"/>
                  <a:t>를 높이로 하는 삼각뿔이다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blipFill>
                <a:blip r:embed="rId3"/>
                <a:stretch>
                  <a:fillRect l="-1085" t="-3876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FA19E8BD-B48B-6AC8-BAC6-9497D9C8A578}"/>
              </a:ext>
            </a:extLst>
          </p:cNvPr>
          <p:cNvSpPr/>
          <p:nvPr/>
        </p:nvSpPr>
        <p:spPr>
          <a:xfrm>
            <a:off x="863298" y="355278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7425CC-8E33-F219-9898-C726243DBA56}"/>
              </a:ext>
            </a:extLst>
          </p:cNvPr>
          <p:cNvSpPr/>
          <p:nvPr/>
        </p:nvSpPr>
        <p:spPr>
          <a:xfrm>
            <a:off x="546601" y="210824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3DD4E21-9B00-F0EA-61BA-086BC6A88009}"/>
              </a:ext>
            </a:extLst>
          </p:cNvPr>
          <p:cNvSpPr/>
          <p:nvPr/>
        </p:nvSpPr>
        <p:spPr>
          <a:xfrm flipV="1">
            <a:off x="1017528" y="1912615"/>
            <a:ext cx="237657" cy="391887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E404E1F-DA20-2022-D822-5CC735BBEC9F}"/>
              </a:ext>
            </a:extLst>
          </p:cNvPr>
          <p:cNvSpPr/>
          <p:nvPr/>
        </p:nvSpPr>
        <p:spPr>
          <a:xfrm rot="21046588" flipH="1" flipV="1">
            <a:off x="775033" y="787673"/>
            <a:ext cx="320102" cy="431194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07414-D5FB-77DD-C7FC-AC0837390554}"/>
              </a:ext>
            </a:extLst>
          </p:cNvPr>
          <p:cNvGrpSpPr/>
          <p:nvPr/>
        </p:nvGrpSpPr>
        <p:grpSpPr>
          <a:xfrm>
            <a:off x="562016" y="3623355"/>
            <a:ext cx="2100301" cy="2493628"/>
            <a:chOff x="4449598" y="1944737"/>
            <a:chExt cx="2100301" cy="2493628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678F72A-2B6D-0218-2B37-D580EB640965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5C863A-D3A9-9BC1-BD95-D82D2993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/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1/2 액자 37">
            <a:extLst>
              <a:ext uri="{FF2B5EF4-FFF2-40B4-BE49-F238E27FC236}">
                <a16:creationId xmlns:a16="http://schemas.microsoft.com/office/drawing/2014/main" id="{44671E3B-C202-F953-F966-CDEC346B6F1D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8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액자 39">
            <a:extLst>
              <a:ext uri="{FF2B5EF4-FFF2-40B4-BE49-F238E27FC236}">
                <a16:creationId xmlns:a16="http://schemas.microsoft.com/office/drawing/2014/main" id="{9609AD85-C5A0-F289-8E73-B498EA4CFFC7}"/>
              </a:ext>
            </a:extLst>
          </p:cNvPr>
          <p:cNvSpPr/>
          <p:nvPr/>
        </p:nvSpPr>
        <p:spPr>
          <a:xfrm>
            <a:off x="2617573" y="4967588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DF50379-B9B5-D9DB-4312-CF982E927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8810" y="1402653"/>
            <a:ext cx="1593644" cy="9787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E8186CF-FABE-D661-7CAD-9ADEF9867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5184" y="496818"/>
            <a:ext cx="1749579" cy="89573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DB67B1D-6738-7084-1405-DB54DE0B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102" y="1218867"/>
            <a:ext cx="3777877" cy="3518360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85D72698-A24E-B511-D616-18FBCC7218E7}"/>
              </a:ext>
            </a:extLst>
          </p:cNvPr>
          <p:cNvSpPr/>
          <p:nvPr/>
        </p:nvSpPr>
        <p:spPr>
          <a:xfrm rot="16371915">
            <a:off x="6445455" y="2678976"/>
            <a:ext cx="2407994" cy="295607"/>
          </a:xfrm>
          <a:prstGeom prst="triangle">
            <a:avLst>
              <a:gd name="adj" fmla="val 3118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336A19-6DAC-F4E7-DDB5-C3961B0A76C8}"/>
              </a:ext>
            </a:extLst>
          </p:cNvPr>
          <p:cNvCxnSpPr>
            <a:cxnSpLocks/>
          </p:cNvCxnSpPr>
          <p:nvPr/>
        </p:nvCxnSpPr>
        <p:spPr>
          <a:xfrm flipV="1">
            <a:off x="7493674" y="2956848"/>
            <a:ext cx="291114" cy="291627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/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/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/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8AB07100-BA7B-513C-257D-856034E26723}"/>
              </a:ext>
            </a:extLst>
          </p:cNvPr>
          <p:cNvSpPr/>
          <p:nvPr/>
        </p:nvSpPr>
        <p:spPr>
          <a:xfrm>
            <a:off x="7148449" y="157794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340B6623-67ED-4094-5225-66BC0A607ED6}"/>
              </a:ext>
            </a:extLst>
          </p:cNvPr>
          <p:cNvSpPr/>
          <p:nvPr/>
        </p:nvSpPr>
        <p:spPr>
          <a:xfrm rot="775823" flipH="1" flipV="1">
            <a:off x="6727087" y="1457824"/>
            <a:ext cx="961328" cy="1631637"/>
          </a:xfrm>
          <a:prstGeom prst="rt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54F1E261-999A-0DEB-029C-0D73EDF35FCC}"/>
              </a:ext>
            </a:extLst>
          </p:cNvPr>
          <p:cNvSpPr/>
          <p:nvPr/>
        </p:nvSpPr>
        <p:spPr>
          <a:xfrm rot="16371915">
            <a:off x="8321963" y="2931572"/>
            <a:ext cx="2407994" cy="728170"/>
          </a:xfrm>
          <a:prstGeom prst="triangle">
            <a:avLst>
              <a:gd name="adj" fmla="val 4171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D94FA3-022C-9599-1ED3-E26A4D961A8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52360" y="3427209"/>
            <a:ext cx="749490" cy="4945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/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B09EE2-16B5-BB75-953C-B2F638CCBA2B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6921829" y="1370954"/>
            <a:ext cx="980904" cy="2317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/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36B6C95-7037-D8FE-7DA8-502D813A8CCA}"/>
              </a:ext>
            </a:extLst>
          </p:cNvPr>
          <p:cNvCxnSpPr>
            <a:cxnSpLocks/>
          </p:cNvCxnSpPr>
          <p:nvPr/>
        </p:nvCxnSpPr>
        <p:spPr>
          <a:xfrm flipH="1" flipV="1">
            <a:off x="8855941" y="3079903"/>
            <a:ext cx="271785" cy="3876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/>
              <p:nvPr/>
            </p:nvSpPr>
            <p:spPr>
              <a:xfrm>
                <a:off x="7866782" y="2716019"/>
                <a:ext cx="1639750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782" y="2716019"/>
                <a:ext cx="1639750" cy="374526"/>
              </a:xfrm>
              <a:prstGeom prst="rect">
                <a:avLst/>
              </a:prstGeom>
              <a:blipFill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927CAF42-F4E4-3F3C-2E01-AEA9A0708CC9}"/>
              </a:ext>
            </a:extLst>
          </p:cNvPr>
          <p:cNvSpPr/>
          <p:nvPr/>
        </p:nvSpPr>
        <p:spPr>
          <a:xfrm flipH="1" flipV="1">
            <a:off x="9152359" y="3476661"/>
            <a:ext cx="699277" cy="1020781"/>
          </a:xfrm>
          <a:prstGeom prst="rt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9012B4-90B0-F758-E2B4-BA1457DABD33}"/>
              </a:ext>
            </a:extLst>
          </p:cNvPr>
          <p:cNvSpPr/>
          <p:nvPr/>
        </p:nvSpPr>
        <p:spPr>
          <a:xfrm>
            <a:off x="9433692" y="3695413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/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/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blipFill>
                <a:blip r:embed="rId19"/>
                <a:stretch>
                  <a:fillRect r="-4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D204ECFC-8706-F44D-5FBA-5790974559C4}"/>
              </a:ext>
            </a:extLst>
          </p:cNvPr>
          <p:cNvSpPr/>
          <p:nvPr/>
        </p:nvSpPr>
        <p:spPr>
          <a:xfrm>
            <a:off x="6063512" y="490676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8F9BBAF-1CB1-875A-725F-8D071E47A619}"/>
              </a:ext>
            </a:extLst>
          </p:cNvPr>
          <p:cNvSpPr/>
          <p:nvPr/>
        </p:nvSpPr>
        <p:spPr>
          <a:xfrm>
            <a:off x="8645049" y="4905167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88" name="액자 87">
            <a:extLst>
              <a:ext uri="{FF2B5EF4-FFF2-40B4-BE49-F238E27FC236}">
                <a16:creationId xmlns:a16="http://schemas.microsoft.com/office/drawing/2014/main" id="{FA919A99-58B2-72E9-7A73-3F33E0031ED6}"/>
              </a:ext>
            </a:extLst>
          </p:cNvPr>
          <p:cNvSpPr/>
          <p:nvPr/>
        </p:nvSpPr>
        <p:spPr>
          <a:xfrm>
            <a:off x="5549457" y="5450605"/>
            <a:ext cx="2646994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654355D1-0B29-BBB8-86DD-1183896EF96E}"/>
              </a:ext>
            </a:extLst>
          </p:cNvPr>
          <p:cNvSpPr/>
          <p:nvPr/>
        </p:nvSpPr>
        <p:spPr>
          <a:xfrm>
            <a:off x="8815168" y="5464994"/>
            <a:ext cx="2047629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7F88F42-059B-BC7F-CBC3-76F9D42859BB}"/>
              </a:ext>
            </a:extLst>
          </p:cNvPr>
          <p:cNvSpPr/>
          <p:nvPr/>
        </p:nvSpPr>
        <p:spPr>
          <a:xfrm>
            <a:off x="285361" y="256358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D25F9B-E953-63BF-2F25-3323F97364F9}"/>
              </a:ext>
            </a:extLst>
          </p:cNvPr>
          <p:cNvSpPr/>
          <p:nvPr/>
        </p:nvSpPr>
        <p:spPr>
          <a:xfrm>
            <a:off x="935084" y="2560075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AF180A-4ABB-D975-FF43-986F5A811164}"/>
              </a:ext>
            </a:extLst>
          </p:cNvPr>
          <p:cNvSpPr/>
          <p:nvPr/>
        </p:nvSpPr>
        <p:spPr>
          <a:xfrm>
            <a:off x="942292" y="4850605"/>
            <a:ext cx="1046652" cy="1272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A6238CC12856440BF9EEDB97503C9C4" ma:contentTypeVersion="3" ma:contentTypeDescription="새 문서를 만듭니다." ma:contentTypeScope="" ma:versionID="3a6be6b3a773aeed782a264fa6e143a5">
  <xsd:schema xmlns:xsd="http://www.w3.org/2001/XMLSchema" xmlns:xs="http://www.w3.org/2001/XMLSchema" xmlns:p="http://schemas.microsoft.com/office/2006/metadata/properties" xmlns:ns3="b0acfac1-e14b-48db-9695-1b7e4d294c2f" targetNamespace="http://schemas.microsoft.com/office/2006/metadata/properties" ma:root="true" ma:fieldsID="34c056bf9611177a147e9fc1a70cc9a3" ns3:_="">
    <xsd:import namespace="b0acfac1-e14b-48db-9695-1b7e4d294c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cfac1-e14b-48db-9695-1b7e4d294c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6A911F-0573-489E-B408-CB06AD3BB7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32EDA0-1F0A-4171-B2EB-2C48BAD999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cfac1-e14b-48db-9695-1b7e4d294c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7FC4CC-79B1-4E6F-8A8E-81F3DBDA1324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b0acfac1-e14b-48db-9695-1b7e4d294c2f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1511</Words>
  <Application>Microsoft Office PowerPoint</Application>
  <PresentationFormat>와이드스크린</PresentationFormat>
  <Paragraphs>317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Cambria Math</vt:lpstr>
      <vt:lpstr>Office 테마</vt:lpstr>
      <vt:lpstr>            팔각형 5층  액추에이터의 내부 공간 부피 구하는 과정 </vt:lpstr>
      <vt:lpstr>부피 구하는 과정 </vt:lpstr>
      <vt:lpstr>부피 구하는 과정 </vt:lpstr>
      <vt:lpstr>부피 구하는 과정(인벤터)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과정(식 검증) </vt:lpstr>
      <vt:lpstr>부피 구하는 과정(식 검증) </vt:lpstr>
      <vt:lpstr>이론식을 통한 액추에이터 힘 계산</vt:lpstr>
      <vt:lpstr>이론식을 통한 액추에이터 힘 계산</vt:lpstr>
      <vt:lpstr>이론식을 통한 액추에이터 힘 계산</vt:lpstr>
      <vt:lpstr>Optimizing</vt:lpstr>
      <vt:lpstr>Optimizing</vt:lpstr>
      <vt:lpstr>Optimizing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전승원</dc:creator>
  <cp:lastModifiedBy>전승원</cp:lastModifiedBy>
  <cp:revision>3</cp:revision>
  <dcterms:created xsi:type="dcterms:W3CDTF">2023-06-21T08:57:28Z</dcterms:created>
  <dcterms:modified xsi:type="dcterms:W3CDTF">2023-07-04T06:55:04Z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0x0101000A6238CC12856440BF9EEDB97503C9C4</vt:lpwstr>
  </property>
</Properties>
</file>